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689" r:id="rId6"/>
    <p:sldId id="335" r:id="rId7"/>
    <p:sldId id="348" r:id="rId8"/>
    <p:sldId id="294" r:id="rId9"/>
    <p:sldId id="303" r:id="rId10"/>
    <p:sldId id="691" r:id="rId11"/>
    <p:sldId id="313" r:id="rId12"/>
    <p:sldId id="690" r:id="rId13"/>
    <p:sldId id="380" r:id="rId14"/>
    <p:sldId id="384" r:id="rId15"/>
    <p:sldId id="391" r:id="rId1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7ED8"/>
    <a:srgbClr val="70303C"/>
    <a:srgbClr val="66CC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79" autoAdjust="0"/>
    <p:restoredTop sz="86420" autoAdjust="0"/>
  </p:normalViewPr>
  <p:slideViewPr>
    <p:cSldViewPr>
      <p:cViewPr>
        <p:scale>
          <a:sx n="50" d="100"/>
          <a:sy n="50" d="100"/>
        </p:scale>
        <p:origin x="-882" y="-19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220A-63C5-423F-ABD4-BA27E69EA9C2}" type="datetimeFigureOut">
              <a:rPr lang="en-ZW" smtClean="0"/>
              <a:pPr/>
              <a:t>12/1/2011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C098F-67CD-48EC-BDB5-0F4CBCF7B268}" type="slidenum">
              <a:rPr lang="en-ZW" smtClean="0"/>
              <a:pPr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252934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220A-63C5-423F-ABD4-BA27E69EA9C2}" type="datetimeFigureOut">
              <a:rPr lang="en-ZW" smtClean="0"/>
              <a:pPr/>
              <a:t>12/1/2011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C098F-67CD-48EC-BDB5-0F4CBCF7B268}" type="slidenum">
              <a:rPr lang="en-ZW" smtClean="0"/>
              <a:pPr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043012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220A-63C5-423F-ABD4-BA27E69EA9C2}" type="datetimeFigureOut">
              <a:rPr lang="en-ZW" smtClean="0"/>
              <a:pPr/>
              <a:t>12/1/2011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C098F-67CD-48EC-BDB5-0F4CBCF7B268}" type="slidenum">
              <a:rPr lang="en-ZW" smtClean="0"/>
              <a:pPr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965310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220A-63C5-423F-ABD4-BA27E69EA9C2}" type="datetimeFigureOut">
              <a:rPr lang="en-ZW" smtClean="0"/>
              <a:pPr/>
              <a:t>12/1/2011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C098F-67CD-48EC-BDB5-0F4CBCF7B268}" type="slidenum">
              <a:rPr lang="en-ZW" smtClean="0"/>
              <a:pPr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282271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220A-63C5-423F-ABD4-BA27E69EA9C2}" type="datetimeFigureOut">
              <a:rPr lang="en-ZW" smtClean="0"/>
              <a:pPr/>
              <a:t>12/1/2011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C098F-67CD-48EC-BDB5-0F4CBCF7B268}" type="slidenum">
              <a:rPr lang="en-ZW" smtClean="0"/>
              <a:pPr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199279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220A-63C5-423F-ABD4-BA27E69EA9C2}" type="datetimeFigureOut">
              <a:rPr lang="en-ZW" smtClean="0"/>
              <a:pPr/>
              <a:t>12/1/2011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C098F-67CD-48EC-BDB5-0F4CBCF7B268}" type="slidenum">
              <a:rPr lang="en-ZW" smtClean="0"/>
              <a:pPr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38499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220A-63C5-423F-ABD4-BA27E69EA9C2}" type="datetimeFigureOut">
              <a:rPr lang="en-ZW" smtClean="0"/>
              <a:pPr/>
              <a:t>12/1/2011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C098F-67CD-48EC-BDB5-0F4CBCF7B268}" type="slidenum">
              <a:rPr lang="en-ZW" smtClean="0"/>
              <a:pPr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535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220A-63C5-423F-ABD4-BA27E69EA9C2}" type="datetimeFigureOut">
              <a:rPr lang="en-ZW" smtClean="0"/>
              <a:pPr/>
              <a:t>12/1/2011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C098F-67CD-48EC-BDB5-0F4CBCF7B268}" type="slidenum">
              <a:rPr lang="en-ZW" smtClean="0"/>
              <a:pPr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028598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220A-63C5-423F-ABD4-BA27E69EA9C2}" type="datetimeFigureOut">
              <a:rPr lang="en-ZW" smtClean="0"/>
              <a:pPr/>
              <a:t>12/1/2011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C098F-67CD-48EC-BDB5-0F4CBCF7B268}" type="slidenum">
              <a:rPr lang="en-ZW" smtClean="0"/>
              <a:pPr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044309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220A-63C5-423F-ABD4-BA27E69EA9C2}" type="datetimeFigureOut">
              <a:rPr lang="en-ZW" smtClean="0"/>
              <a:pPr/>
              <a:t>12/1/2011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C098F-67CD-48EC-BDB5-0F4CBCF7B268}" type="slidenum">
              <a:rPr lang="en-ZW" smtClean="0"/>
              <a:pPr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296112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220A-63C5-423F-ABD4-BA27E69EA9C2}" type="datetimeFigureOut">
              <a:rPr lang="en-ZW" smtClean="0"/>
              <a:pPr/>
              <a:t>12/1/2011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C098F-67CD-48EC-BDB5-0F4CBCF7B268}" type="slidenum">
              <a:rPr lang="en-ZW" smtClean="0"/>
              <a:pPr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458242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220A-63C5-423F-ABD4-BA27E69EA9C2}" type="datetimeFigureOut">
              <a:rPr lang="en-ZW" smtClean="0"/>
              <a:pPr/>
              <a:t>12/1/2011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C098F-67CD-48EC-BDB5-0F4CBCF7B268}" type="slidenum">
              <a:rPr lang="en-ZW" smtClean="0"/>
              <a:pPr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1128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3220A-63C5-423F-ABD4-BA27E69EA9C2}" type="datetimeFigureOut">
              <a:rPr lang="en-ZW" smtClean="0"/>
              <a:pPr/>
              <a:t>12/1/2011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C098F-67CD-48EC-BDB5-0F4CBCF7B268}" type="slidenum">
              <a:rPr lang="en-ZW" smtClean="0"/>
              <a:pPr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652192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5000"/>
            <a:ext cx="6172200" cy="3124200"/>
          </a:xfrm>
        </p:spPr>
        <p:txBody>
          <a:bodyPr>
            <a:normAutofit/>
          </a:bodyPr>
          <a:lstStyle/>
          <a:p>
            <a:r>
              <a:rPr lang="en-US" b="1" dirty="0"/>
              <a:t>Chapter 5</a:t>
            </a:r>
            <a:r>
              <a:rPr lang="en-ZW" dirty="0"/>
              <a:t/>
            </a:r>
            <a:br>
              <a:rPr lang="en-ZW" dirty="0"/>
            </a:br>
            <a:r>
              <a:rPr lang="en-US" b="1" dirty="0"/>
              <a:t> </a:t>
            </a:r>
            <a:r>
              <a:rPr lang="en-ZW" dirty="0"/>
              <a:t/>
            </a:r>
            <a:br>
              <a:rPr lang="en-ZW" dirty="0"/>
            </a:br>
            <a:r>
              <a:rPr lang="en-US" b="1" dirty="0"/>
              <a:t>Section 2:</a:t>
            </a:r>
            <a:r>
              <a:rPr lang="en-US" dirty="0"/>
              <a:t> Quadratic Functions By Factoring</a:t>
            </a:r>
            <a:endParaRPr lang="en-US" b="0" i="0" u="none" strike="noStrike" baseline="0" dirty="0" smtClean="0"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1900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ax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+bx+c</a:t>
            </a:r>
          </a:p>
          <a:p>
            <a:r>
              <a:rPr lang="en-US" sz="3200" dirty="0" smtClean="0"/>
              <a:t>Borrow    a*c</a:t>
            </a:r>
          </a:p>
          <a:p>
            <a:pPr lvl="1">
              <a:buFont typeface="Wingdings" pitchFamily="2" charset="2"/>
              <a:buChar char="§"/>
            </a:pPr>
            <a:r>
              <a:rPr lang="en-US" sz="2800" dirty="0" smtClean="0"/>
              <a:t>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+bx+a*c</a:t>
            </a:r>
          </a:p>
          <a:p>
            <a:r>
              <a:rPr lang="en-US" sz="3200" dirty="0" smtClean="0"/>
              <a:t>Factor</a:t>
            </a:r>
            <a:endParaRPr lang="en-US" sz="3200" dirty="0"/>
          </a:p>
          <a:p>
            <a:r>
              <a:rPr lang="en-US" sz="3200" dirty="0" smtClean="0"/>
              <a:t>Payback</a:t>
            </a:r>
          </a:p>
          <a:p>
            <a:pPr lvl="1">
              <a:buFont typeface="Wingdings" pitchFamily="2" charset="2"/>
              <a:buChar char="§"/>
            </a:pPr>
            <a:r>
              <a:rPr lang="en-US" sz="2800" dirty="0" smtClean="0"/>
              <a:t>a to the x</a:t>
            </a:r>
          </a:p>
          <a:p>
            <a:pPr lvl="1">
              <a:buFont typeface="Wingdings" pitchFamily="2" charset="2"/>
              <a:buChar char="§"/>
            </a:pPr>
            <a:r>
              <a:rPr lang="en-US" sz="2800" dirty="0" smtClean="0"/>
              <a:t>Remove common factor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200" dirty="0" smtClean="0"/>
              <a:t>3x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-x-4</a:t>
            </a:r>
          </a:p>
          <a:p>
            <a:r>
              <a:rPr lang="en-US" sz="3200" dirty="0"/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3</a:t>
            </a:r>
            <a:r>
              <a:rPr lang="en-US" sz="3200" dirty="0" smtClean="0"/>
              <a:t>*4=</a:t>
            </a:r>
            <a:r>
              <a:rPr lang="en-US" sz="3200" dirty="0" smtClean="0">
                <a:solidFill>
                  <a:srgbClr val="FF0000"/>
                </a:solidFill>
              </a:rPr>
              <a:t>12</a:t>
            </a:r>
          </a:p>
          <a:p>
            <a:pPr lvl="1">
              <a:buFont typeface="Wingdings" pitchFamily="2" charset="2"/>
              <a:buChar char="§"/>
            </a:pPr>
            <a:r>
              <a:rPr lang="en-US" sz="2800" dirty="0" smtClean="0"/>
              <a:t>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-x-</a:t>
            </a:r>
            <a:r>
              <a:rPr lang="en-US" sz="2800" dirty="0" smtClean="0">
                <a:solidFill>
                  <a:srgbClr val="FF0000"/>
                </a:solidFill>
              </a:rPr>
              <a:t>12</a:t>
            </a:r>
          </a:p>
          <a:p>
            <a:r>
              <a:rPr lang="en-US" sz="3200" dirty="0" smtClean="0"/>
              <a:t>(x-4)(x+3)</a:t>
            </a:r>
          </a:p>
          <a:p>
            <a:r>
              <a:rPr lang="en-US" sz="3200" dirty="0" smtClean="0"/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3</a:t>
            </a:r>
            <a:r>
              <a:rPr lang="en-US" sz="3200" dirty="0" smtClean="0"/>
              <a:t> </a:t>
            </a:r>
          </a:p>
          <a:p>
            <a:pPr lvl="1">
              <a:buFont typeface="Wingdings" pitchFamily="2" charset="2"/>
              <a:buChar char="§"/>
            </a:pPr>
            <a:r>
              <a:rPr lang="en-US" sz="2800" dirty="0" smtClean="0"/>
              <a:t>(</a:t>
            </a:r>
            <a:r>
              <a:rPr lang="en-US" sz="2800" dirty="0" smtClean="0">
                <a:solidFill>
                  <a:srgbClr val="FF0000"/>
                </a:solidFill>
              </a:rPr>
              <a:t>3</a:t>
            </a:r>
            <a:r>
              <a:rPr lang="en-US" sz="2800" dirty="0" smtClean="0"/>
              <a:t>x-4)(</a:t>
            </a:r>
            <a:r>
              <a:rPr lang="en-US" sz="2800" dirty="0" smtClean="0">
                <a:solidFill>
                  <a:srgbClr val="FF0000"/>
                </a:solidFill>
              </a:rPr>
              <a:t>3</a:t>
            </a:r>
            <a:r>
              <a:rPr lang="en-US" sz="2800" dirty="0" smtClean="0">
                <a:solidFill>
                  <a:srgbClr val="B17ED8"/>
                </a:solidFill>
              </a:rPr>
              <a:t>x+3</a:t>
            </a:r>
            <a:r>
              <a:rPr lang="en-US" sz="2800" dirty="0"/>
              <a:t>)</a:t>
            </a:r>
          </a:p>
          <a:p>
            <a:pPr lvl="1">
              <a:buFont typeface="Wingdings" pitchFamily="2" charset="2"/>
              <a:buChar char="§"/>
            </a:pP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B17ED8"/>
                </a:solidFill>
              </a:rPr>
              <a:t>3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(3x-4)(x+1)</a:t>
            </a:r>
            <a:endParaRPr lang="en-US" sz="32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Borrow-Payback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807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algn="l" rtl="0"/>
            <a:r>
              <a:rPr lang="en-US" b="0" i="0" u="none" strike="noStrike" baseline="0" dirty="0" smtClean="0">
                <a:latin typeface="Comic Sans MS"/>
              </a:rPr>
              <a:t>9x</a:t>
            </a:r>
            <a:r>
              <a:rPr lang="en-US" b="0" i="0" u="none" strike="noStrike" baseline="30000" dirty="0" smtClean="0">
                <a:latin typeface="Comic Sans MS"/>
              </a:rPr>
              <a:t>2</a:t>
            </a:r>
            <a:r>
              <a:rPr lang="en-US" b="0" i="0" u="none" strike="noStrike" baseline="0" dirty="0" smtClean="0">
                <a:latin typeface="Comic Sans MS"/>
              </a:rPr>
              <a:t> + 24x + 16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1752600"/>
            <a:ext cx="2627202" cy="1200329"/>
          </a:xfrm>
          <a:prstGeom prst="rect">
            <a:avLst/>
          </a:prstGeom>
          <a:ln w="127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600" dirty="0"/>
              <a:t>a</a:t>
            </a:r>
            <a:r>
              <a:rPr lang="en-US" sz="3600" baseline="30000" dirty="0"/>
              <a:t>2</a:t>
            </a:r>
            <a:r>
              <a:rPr lang="en-US" sz="3600" dirty="0"/>
              <a:t> + 2ab + b</a:t>
            </a:r>
            <a:r>
              <a:rPr lang="en-US" sz="3600" baseline="30000" dirty="0"/>
              <a:t>2</a:t>
            </a:r>
            <a:r>
              <a:rPr lang="en-US" sz="3600" dirty="0"/>
              <a:t> </a:t>
            </a:r>
          </a:p>
          <a:p>
            <a:pPr>
              <a:defRPr/>
            </a:pPr>
            <a:r>
              <a:rPr lang="en-US" sz="3600" dirty="0"/>
              <a:t>= (a + b)</a:t>
            </a:r>
            <a:r>
              <a:rPr lang="en-US" sz="3600" baseline="30000" dirty="0"/>
              <a:t>2</a:t>
            </a:r>
            <a:endParaRPr lang="en-ZW" sz="3600" dirty="0"/>
          </a:p>
        </p:txBody>
      </p:sp>
      <p:sp>
        <p:nvSpPr>
          <p:cNvPr id="5" name="Rectangle 4"/>
          <p:cNvSpPr/>
          <p:nvPr/>
        </p:nvSpPr>
        <p:spPr>
          <a:xfrm>
            <a:off x="904026" y="3306851"/>
            <a:ext cx="1581150" cy="1200329"/>
          </a:xfrm>
          <a:prstGeom prst="rect">
            <a:avLst/>
          </a:prstGeom>
          <a:ln w="127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600" dirty="0"/>
              <a:t>a</a:t>
            </a:r>
            <a:r>
              <a:rPr lang="en-US" sz="3600" baseline="30000" dirty="0"/>
              <a:t>2</a:t>
            </a:r>
            <a:r>
              <a:rPr lang="en-US" sz="3600" dirty="0"/>
              <a:t> </a:t>
            </a:r>
            <a:r>
              <a:rPr lang="en-US" sz="3600" dirty="0" smtClean="0"/>
              <a:t>=9x</a:t>
            </a:r>
            <a:r>
              <a:rPr lang="en-US" sz="3600" baseline="30000" dirty="0" smtClean="0"/>
              <a:t>2</a:t>
            </a:r>
          </a:p>
          <a:p>
            <a:pPr>
              <a:defRPr/>
            </a:pPr>
            <a:r>
              <a:rPr lang="en-US" sz="3600" dirty="0" smtClean="0"/>
              <a:t>b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=16 </a:t>
            </a:r>
            <a:endParaRPr lang="en-US" sz="3600" dirty="0"/>
          </a:p>
        </p:txBody>
      </p:sp>
      <p:sp>
        <p:nvSpPr>
          <p:cNvPr id="6" name="Right Arrow 5"/>
          <p:cNvSpPr/>
          <p:nvPr/>
        </p:nvSpPr>
        <p:spPr>
          <a:xfrm>
            <a:off x="2743200" y="3606933"/>
            <a:ext cx="1676400" cy="6001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19600" y="3365677"/>
                <a:ext cx="1905000" cy="1200329"/>
              </a:xfrm>
              <a:prstGeom prst="rect">
                <a:avLst/>
              </a:prstGeom>
              <a:ln w="12700">
                <a:solidFill>
                  <a:srgbClr val="0070C0"/>
                </a:solidFill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3600" dirty="0" smtClean="0"/>
                  <a:t>a =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  <a:ea typeface="Cambria Math"/>
                      </a:rPr>
                      <m:t>±</m:t>
                    </m:r>
                  </m:oMath>
                </a14:m>
                <a:r>
                  <a:rPr lang="en-US" sz="3600" dirty="0" smtClean="0"/>
                  <a:t>3x</a:t>
                </a:r>
                <a:endParaRPr lang="en-US" sz="3600" baseline="30000" dirty="0" smtClean="0"/>
              </a:p>
              <a:p>
                <a:pPr>
                  <a:defRPr/>
                </a:pPr>
                <a:r>
                  <a:rPr lang="en-US" sz="3600" dirty="0" smtClean="0"/>
                  <a:t>b=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  <a:ea typeface="Cambria Math"/>
                      </a:rPr>
                      <m:t>±</m:t>
                    </m:r>
                  </m:oMath>
                </a14:m>
                <a:r>
                  <a:rPr lang="en-US" sz="3600" dirty="0" smtClean="0"/>
                  <a:t>4 </a:t>
                </a:r>
                <a:endParaRPr lang="en-US" sz="36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600" y="3365677"/>
                <a:ext cx="1905000" cy="1200329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9206" t="-7035" b="-17588"/>
                </a:stretch>
              </a:blipFill>
              <a:ln w="1270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47993" y="5125134"/>
            <a:ext cx="2395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Is 2ab=24x?</a:t>
            </a:r>
            <a:endParaRPr lang="en-ZW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847975" y="5125132"/>
            <a:ext cx="2542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2(3x)(4)=24x</a:t>
            </a:r>
            <a:endParaRPr lang="en-ZW" sz="3600" dirty="0"/>
          </a:p>
        </p:txBody>
      </p:sp>
      <p:sp>
        <p:nvSpPr>
          <p:cNvPr id="10" name="Smiley Face 9"/>
          <p:cNvSpPr/>
          <p:nvPr/>
        </p:nvSpPr>
        <p:spPr>
          <a:xfrm>
            <a:off x="5441442" y="7543800"/>
            <a:ext cx="1143000" cy="934135"/>
          </a:xfrm>
          <a:prstGeom prst="smileyFac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11" name="Rectangle 10"/>
          <p:cNvSpPr/>
          <p:nvPr/>
        </p:nvSpPr>
        <p:spPr>
          <a:xfrm>
            <a:off x="3051649" y="6400800"/>
            <a:ext cx="28248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2</a:t>
            </a:r>
            <a:r>
              <a:rPr lang="en-US" sz="3600" dirty="0" smtClean="0"/>
              <a:t>(-3x)(-4</a:t>
            </a:r>
            <a:r>
              <a:rPr lang="en-US" sz="3600" dirty="0"/>
              <a:t>)=24x</a:t>
            </a:r>
            <a:endParaRPr lang="en-ZW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4119317" y="5753784"/>
            <a:ext cx="740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OR</a:t>
            </a:r>
            <a:endParaRPr lang="en-ZW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7047131"/>
            <a:ext cx="396531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Finally, we can write</a:t>
            </a:r>
          </a:p>
          <a:p>
            <a:r>
              <a:rPr lang="en-US" sz="3600" dirty="0" smtClean="0"/>
              <a:t>(3x+4)</a:t>
            </a:r>
            <a:r>
              <a:rPr lang="en-US" sz="3600" baseline="30000" dirty="0" smtClean="0"/>
              <a:t>2 </a:t>
            </a:r>
            <a:r>
              <a:rPr lang="en-US" sz="3600" dirty="0" smtClean="0"/>
              <a:t>OR</a:t>
            </a:r>
            <a:r>
              <a:rPr lang="en-US" sz="3600" baseline="30000" dirty="0" smtClean="0"/>
              <a:t> </a:t>
            </a:r>
            <a:r>
              <a:rPr lang="en-US" sz="3600" dirty="0" smtClean="0"/>
              <a:t>(-3x - 4)</a:t>
            </a:r>
            <a:r>
              <a:rPr lang="en-US" sz="3600" baseline="30000" dirty="0" smtClean="0"/>
              <a:t>2</a:t>
            </a:r>
            <a:endParaRPr lang="en-ZW" sz="3600" dirty="0"/>
          </a:p>
          <a:p>
            <a:endParaRPr lang="en-ZW" sz="3600" dirty="0"/>
          </a:p>
        </p:txBody>
      </p:sp>
    </p:spTree>
    <p:extLst>
      <p:ext uri="{BB962C8B-B14F-4D97-AF65-F5344CB8AC3E}">
        <p14:creationId xmlns:p14="http://schemas.microsoft.com/office/powerpoint/2010/main" val="7782358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 animBg="1"/>
      <p:bldP spid="11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latin typeface="Comic Sans MS"/>
              </a:rPr>
              <a:t>49x</a:t>
            </a:r>
            <a:r>
              <a:rPr lang="en-US" baseline="30000" dirty="0">
                <a:latin typeface="Comic Sans MS"/>
              </a:rPr>
              <a:t>2</a:t>
            </a:r>
            <a:r>
              <a:rPr lang="en-US" dirty="0">
                <a:latin typeface="Comic Sans MS"/>
              </a:rPr>
              <a:t> - 14x + 1</a:t>
            </a:r>
            <a:endParaRPr lang="en-US" b="0" i="0" u="none" strike="noStrike" baseline="0" dirty="0" smtClean="0">
              <a:latin typeface="Comic Sans M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1752600"/>
            <a:ext cx="2627202" cy="1200329"/>
          </a:xfrm>
          <a:prstGeom prst="rect">
            <a:avLst/>
          </a:prstGeom>
          <a:ln w="127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600" dirty="0"/>
              <a:t>a</a:t>
            </a:r>
            <a:r>
              <a:rPr lang="en-US" sz="3600" baseline="30000" dirty="0"/>
              <a:t>2</a:t>
            </a:r>
            <a:r>
              <a:rPr lang="en-US" sz="3600" dirty="0"/>
              <a:t> + 2ab + b</a:t>
            </a:r>
            <a:r>
              <a:rPr lang="en-US" sz="3600" baseline="30000" dirty="0"/>
              <a:t>2</a:t>
            </a:r>
            <a:r>
              <a:rPr lang="en-US" sz="3600" dirty="0"/>
              <a:t> </a:t>
            </a:r>
          </a:p>
          <a:p>
            <a:pPr>
              <a:defRPr/>
            </a:pPr>
            <a:r>
              <a:rPr lang="en-US" sz="3600" dirty="0"/>
              <a:t>= (a + b)</a:t>
            </a:r>
            <a:r>
              <a:rPr lang="en-US" sz="3600" baseline="30000" dirty="0"/>
              <a:t>2</a:t>
            </a:r>
            <a:endParaRPr lang="en-ZW" sz="3600" dirty="0"/>
          </a:p>
        </p:txBody>
      </p:sp>
      <p:sp>
        <p:nvSpPr>
          <p:cNvPr id="5" name="Rectangle 4"/>
          <p:cNvSpPr/>
          <p:nvPr/>
        </p:nvSpPr>
        <p:spPr>
          <a:xfrm>
            <a:off x="904026" y="3306851"/>
            <a:ext cx="1839174" cy="1200329"/>
          </a:xfrm>
          <a:prstGeom prst="rect">
            <a:avLst/>
          </a:prstGeom>
          <a:ln w="127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600" dirty="0"/>
              <a:t>a</a:t>
            </a:r>
            <a:r>
              <a:rPr lang="en-US" sz="3600" baseline="30000" dirty="0"/>
              <a:t>2</a:t>
            </a:r>
            <a:r>
              <a:rPr lang="en-US" sz="3600" dirty="0"/>
              <a:t> </a:t>
            </a:r>
            <a:r>
              <a:rPr lang="en-US" sz="3600" dirty="0" smtClean="0"/>
              <a:t>=49x</a:t>
            </a:r>
            <a:r>
              <a:rPr lang="en-US" sz="3600" baseline="30000" dirty="0" smtClean="0"/>
              <a:t>2</a:t>
            </a:r>
          </a:p>
          <a:p>
            <a:pPr>
              <a:defRPr/>
            </a:pPr>
            <a:r>
              <a:rPr lang="en-US" sz="3600" dirty="0" smtClean="0"/>
              <a:t>b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=1 </a:t>
            </a:r>
            <a:endParaRPr lang="en-US" sz="3600" dirty="0"/>
          </a:p>
        </p:txBody>
      </p:sp>
      <p:sp>
        <p:nvSpPr>
          <p:cNvPr id="6" name="Right Arrow 5"/>
          <p:cNvSpPr/>
          <p:nvPr/>
        </p:nvSpPr>
        <p:spPr>
          <a:xfrm>
            <a:off x="2743200" y="3606933"/>
            <a:ext cx="1676400" cy="6001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19600" y="3365677"/>
                <a:ext cx="1828800" cy="1200329"/>
              </a:xfrm>
              <a:prstGeom prst="rect">
                <a:avLst/>
              </a:prstGeom>
              <a:ln w="12700">
                <a:solidFill>
                  <a:srgbClr val="0070C0"/>
                </a:solidFill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3600" dirty="0" smtClean="0"/>
                  <a:t>a =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  <a:ea typeface="Cambria Math"/>
                      </a:rPr>
                      <m:t>±</m:t>
                    </m:r>
                  </m:oMath>
                </a14:m>
                <a:r>
                  <a:rPr lang="en-US" sz="3600" dirty="0" smtClean="0"/>
                  <a:t>7x</a:t>
                </a:r>
                <a:endParaRPr lang="en-US" sz="3600" baseline="30000" dirty="0" smtClean="0"/>
              </a:p>
              <a:p>
                <a:pPr>
                  <a:defRPr/>
                </a:pPr>
                <a:r>
                  <a:rPr lang="en-US" sz="3600" dirty="0" smtClean="0"/>
                  <a:t>b=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  <a:ea typeface="Cambria Math"/>
                      </a:rPr>
                      <m:t>∓</m:t>
                    </m:r>
                  </m:oMath>
                </a14:m>
                <a:r>
                  <a:rPr lang="en-US" sz="3600" dirty="0" smtClean="0"/>
                  <a:t>1 </a:t>
                </a:r>
                <a:endParaRPr lang="en-US" sz="36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600" y="3365677"/>
                <a:ext cx="1828800" cy="1200329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9603" t="-7035" b="-17588"/>
                </a:stretch>
              </a:blipFill>
              <a:ln w="1270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47993" y="5125134"/>
            <a:ext cx="2536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Is 2ab=-14x?</a:t>
            </a:r>
            <a:endParaRPr lang="en-ZW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3581400" y="5125134"/>
            <a:ext cx="28248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2(7x)(-1)=-14x</a:t>
            </a:r>
            <a:endParaRPr lang="en-ZW" sz="3600" dirty="0"/>
          </a:p>
        </p:txBody>
      </p:sp>
      <p:sp>
        <p:nvSpPr>
          <p:cNvPr id="10" name="Smiley Face 9"/>
          <p:cNvSpPr/>
          <p:nvPr/>
        </p:nvSpPr>
        <p:spPr>
          <a:xfrm>
            <a:off x="5304961" y="7047131"/>
            <a:ext cx="1143000" cy="934135"/>
          </a:xfrm>
          <a:prstGeom prst="smileyFac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11" name="Rectangle 10"/>
          <p:cNvSpPr/>
          <p:nvPr/>
        </p:nvSpPr>
        <p:spPr>
          <a:xfrm>
            <a:off x="3623149" y="6400800"/>
            <a:ext cx="28248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2</a:t>
            </a:r>
            <a:r>
              <a:rPr lang="en-US" sz="3600" dirty="0" smtClean="0"/>
              <a:t>(-7x)(1)=-14x</a:t>
            </a:r>
            <a:endParaRPr lang="en-ZW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4119317" y="5753784"/>
            <a:ext cx="740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OR</a:t>
            </a:r>
            <a:endParaRPr lang="en-ZW" sz="3600" dirty="0"/>
          </a:p>
        </p:txBody>
      </p:sp>
      <p:sp>
        <p:nvSpPr>
          <p:cNvPr id="3" name="Rectangle 2"/>
          <p:cNvSpPr/>
          <p:nvPr/>
        </p:nvSpPr>
        <p:spPr>
          <a:xfrm>
            <a:off x="347993" y="7526119"/>
            <a:ext cx="41417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Finally, we can write</a:t>
            </a:r>
          </a:p>
          <a:p>
            <a:r>
              <a:rPr lang="en-US" sz="3600" dirty="0" smtClean="0"/>
              <a:t>(7x-1)</a:t>
            </a:r>
            <a:r>
              <a:rPr lang="en-US" sz="3600" baseline="30000" dirty="0" smtClean="0"/>
              <a:t>2 </a:t>
            </a:r>
            <a:r>
              <a:rPr lang="en-US" sz="3600" dirty="0"/>
              <a:t>OR </a:t>
            </a:r>
            <a:r>
              <a:rPr lang="en-US" sz="3600" dirty="0" smtClean="0"/>
              <a:t>(-7x+1)</a:t>
            </a:r>
            <a:r>
              <a:rPr lang="en-US" sz="3600" baseline="30000" dirty="0" smtClean="0"/>
              <a:t>2 </a:t>
            </a:r>
            <a:endParaRPr lang="en-ZW" sz="3600" dirty="0"/>
          </a:p>
        </p:txBody>
      </p:sp>
    </p:spTree>
    <p:extLst>
      <p:ext uri="{BB962C8B-B14F-4D97-AF65-F5344CB8AC3E}">
        <p14:creationId xmlns:p14="http://schemas.microsoft.com/office/powerpoint/2010/main" val="3783546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 animBg="1"/>
      <p:bldP spid="11" grpId="0"/>
      <p:bldP spid="1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33600"/>
            <a:ext cx="6858000" cy="2362200"/>
          </a:xfrm>
        </p:spPr>
        <p:txBody>
          <a:bodyPr>
            <a:normAutofit fontScale="90000"/>
          </a:bodyPr>
          <a:lstStyle/>
          <a:p>
            <a:pPr marR="0" algn="l" rtl="0"/>
            <a:r>
              <a:rPr lang="en-US" b="1" i="0" u="sng" strike="noStrike" baseline="0" dirty="0" smtClean="0">
                <a:latin typeface="Century Gothic"/>
              </a:rPr>
              <a:t>Words:</a:t>
            </a:r>
            <a:r>
              <a:rPr lang="en-US" b="0" i="0" u="none" strike="noStrike" baseline="0" dirty="0" smtClean="0">
                <a:latin typeface="Century Gothic"/>
              </a:rPr>
              <a:t>  If the product of two expressions is zero, then one or both of the expressions equals zero.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mtClean="0">
                <a:latin typeface="Comic Sans MS"/>
              </a:rPr>
              <a:t>ZERO PRODUCT PROPERTY	</a:t>
            </a:r>
            <a:endParaRPr lang="en-US" b="1" dirty="0" smtClean="0">
              <a:latin typeface="Comic Sans M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4953000"/>
            <a:ext cx="6858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u="sng" dirty="0" smtClean="0">
                <a:latin typeface="Century Gothic"/>
              </a:rPr>
              <a:t>Algebra:</a:t>
            </a:r>
            <a:r>
              <a:rPr lang="en-US" dirty="0" smtClean="0">
                <a:latin typeface="Century Gothic"/>
              </a:rPr>
              <a:t>  If A and B are expressions and AB = 0, then A = 0 or B = 0.</a:t>
            </a:r>
          </a:p>
        </p:txBody>
      </p:sp>
    </p:spTree>
    <p:extLst>
      <p:ext uri="{BB962C8B-B14F-4D97-AF65-F5344CB8AC3E}">
        <p14:creationId xmlns:p14="http://schemas.microsoft.com/office/powerpoint/2010/main" val="1686867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0451" y="0"/>
            <a:ext cx="3771900" cy="1752600"/>
          </a:xfrm>
        </p:spPr>
        <p:txBody>
          <a:bodyPr>
            <a:normAutofit/>
          </a:bodyPr>
          <a:lstStyle/>
          <a:p>
            <a:pPr marR="0" algn="l" rtl="0"/>
            <a:r>
              <a:rPr lang="en-US" sz="3600" b="1" i="0" u="sng" strike="noStrike" baseline="0" dirty="0" smtClean="0">
                <a:latin typeface="Century Gothic"/>
              </a:rPr>
              <a:t>Example:</a:t>
            </a:r>
            <a:r>
              <a:rPr lang="en-US" sz="3600" b="0" i="0" u="none" strike="noStrike" baseline="0" dirty="0" smtClean="0">
                <a:latin typeface="Century Gothic"/>
              </a:rPr>
              <a:t>  </a:t>
            </a:r>
            <a:br>
              <a:rPr lang="en-US" sz="3600" b="0" i="0" u="none" strike="noStrike" baseline="0" dirty="0" smtClean="0">
                <a:latin typeface="Century Gothic"/>
              </a:rPr>
            </a:br>
            <a:r>
              <a:rPr lang="en-US" sz="3600" b="0" i="0" u="none" strike="noStrike" baseline="0" dirty="0" smtClean="0">
                <a:latin typeface="Century Gothic"/>
              </a:rPr>
              <a:t>(x + 5)(x + 2) = 0 </a:t>
            </a:r>
          </a:p>
        </p:txBody>
      </p:sp>
      <p:sp>
        <p:nvSpPr>
          <p:cNvPr id="4" name="Rectangle 3"/>
          <p:cNvSpPr/>
          <p:nvPr/>
        </p:nvSpPr>
        <p:spPr>
          <a:xfrm>
            <a:off x="152400" y="1752600"/>
            <a:ext cx="57951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entury Gothic"/>
              </a:rPr>
              <a:t>then x + 5 = 0 </a:t>
            </a:r>
            <a:r>
              <a:rPr lang="en-US" sz="4800" b="1" dirty="0">
                <a:latin typeface="Century Gothic"/>
              </a:rPr>
              <a:t>or</a:t>
            </a:r>
            <a:r>
              <a:rPr lang="en-US" sz="3600" dirty="0">
                <a:latin typeface="Century Gothic"/>
              </a:rPr>
              <a:t> x + 2 = </a:t>
            </a:r>
            <a:r>
              <a:rPr lang="en-US" sz="3600" dirty="0" smtClean="0">
                <a:latin typeface="Century Gothic"/>
              </a:rPr>
              <a:t>0</a:t>
            </a:r>
            <a:endParaRPr lang="en-ZW" sz="3600" dirty="0"/>
          </a:p>
        </p:txBody>
      </p:sp>
      <p:sp>
        <p:nvSpPr>
          <p:cNvPr id="5" name="Rectangle 4"/>
          <p:cNvSpPr/>
          <p:nvPr/>
        </p:nvSpPr>
        <p:spPr>
          <a:xfrm>
            <a:off x="811805" y="2971799"/>
            <a:ext cx="41873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Century Gothic"/>
              </a:rPr>
              <a:t>So, </a:t>
            </a:r>
            <a:r>
              <a:rPr lang="en-US" sz="3600" dirty="0">
                <a:latin typeface="Century Gothic"/>
              </a:rPr>
              <a:t>x = -5 </a:t>
            </a:r>
            <a:r>
              <a:rPr lang="en-US" sz="4000" b="1" dirty="0">
                <a:latin typeface="Century Gothic"/>
              </a:rPr>
              <a:t>or</a:t>
            </a:r>
            <a:r>
              <a:rPr lang="en-US" sz="3600" dirty="0">
                <a:latin typeface="Century Gothic"/>
              </a:rPr>
              <a:t> x = -2 </a:t>
            </a:r>
            <a:endParaRPr lang="en-ZW" sz="3600" dirty="0"/>
          </a:p>
        </p:txBody>
      </p:sp>
      <p:sp>
        <p:nvSpPr>
          <p:cNvPr id="7" name="Rectangle 6"/>
          <p:cNvSpPr/>
          <p:nvPr/>
        </p:nvSpPr>
        <p:spPr>
          <a:xfrm>
            <a:off x="228600" y="4114800"/>
            <a:ext cx="6477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Comic Sans MS"/>
              </a:rPr>
              <a:t>Finding zeros, solutions, and roots are different ways of saying the same thing.</a:t>
            </a:r>
            <a:endParaRPr lang="en-ZW" sz="3600" dirty="0"/>
          </a:p>
        </p:txBody>
      </p:sp>
    </p:spTree>
    <p:extLst>
      <p:ext uri="{BB962C8B-B14F-4D97-AF65-F5344CB8AC3E}">
        <p14:creationId xmlns:p14="http://schemas.microsoft.com/office/powerpoint/2010/main" val="2160478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dirty="0" smtClean="0">
                <a:latin typeface="Comic Sans MS"/>
              </a:rPr>
              <a:t>Steps to solving a quadratic.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2133601"/>
            <a:ext cx="6858000" cy="129539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omic Sans MS"/>
              </a:rPr>
              <a:t>Set the quadratic equal to zero.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>
                <a:latin typeface="Comic Sans MS"/>
              </a:rPr>
              <a:t>3x</a:t>
            </a:r>
            <a:r>
              <a:rPr lang="en-US" baseline="30000" dirty="0" smtClean="0">
                <a:latin typeface="Comic Sans MS"/>
              </a:rPr>
              <a:t>2</a:t>
            </a:r>
            <a:r>
              <a:rPr lang="en-US" dirty="0" smtClean="0">
                <a:latin typeface="Comic Sans MS"/>
              </a:rPr>
              <a:t>-12x=-9            3x</a:t>
            </a:r>
            <a:r>
              <a:rPr lang="en-US" baseline="30000" dirty="0" smtClean="0">
                <a:latin typeface="Comic Sans MS"/>
              </a:rPr>
              <a:t>2</a:t>
            </a:r>
            <a:r>
              <a:rPr lang="en-US" dirty="0" smtClean="0">
                <a:latin typeface="Comic Sans MS"/>
              </a:rPr>
              <a:t>-12x+9=0</a:t>
            </a:r>
            <a:endParaRPr lang="en-ZW" dirty="0"/>
          </a:p>
        </p:txBody>
      </p:sp>
      <p:sp>
        <p:nvSpPr>
          <p:cNvPr id="4" name="Right Arrow 3"/>
          <p:cNvSpPr/>
          <p:nvPr/>
        </p:nvSpPr>
        <p:spPr>
          <a:xfrm>
            <a:off x="2971800" y="2819400"/>
            <a:ext cx="762000" cy="2743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0" y="3352801"/>
            <a:ext cx="68580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2"/>
            </a:pPr>
            <a:r>
              <a:rPr lang="en-US" dirty="0" smtClean="0">
                <a:latin typeface="Comic Sans MS"/>
              </a:rPr>
              <a:t>Factor out any common terms</a:t>
            </a:r>
          </a:p>
          <a:p>
            <a:pPr marL="914400" lvl="1" indent="-514350">
              <a:buFont typeface="+mj-lt"/>
              <a:buAutoNum type="alphaLcParenR" startAt="2"/>
            </a:pPr>
            <a:r>
              <a:rPr lang="en-US" dirty="0" smtClean="0">
                <a:latin typeface="Comic Sans MS"/>
              </a:rPr>
              <a:t>3(x</a:t>
            </a:r>
            <a:r>
              <a:rPr lang="en-US" baseline="30000" dirty="0" smtClean="0">
                <a:latin typeface="Comic Sans MS"/>
              </a:rPr>
              <a:t>2</a:t>
            </a:r>
            <a:r>
              <a:rPr lang="en-US" dirty="0" smtClean="0">
                <a:latin typeface="Comic Sans MS"/>
              </a:rPr>
              <a:t>-4x+3)=0</a:t>
            </a:r>
            <a:endParaRPr lang="en-ZW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0" y="4953002"/>
            <a:ext cx="6858000" cy="12191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514350">
              <a:buFont typeface="+mj-lt"/>
              <a:buAutoNum type="alphaLcParenR" startAt="3"/>
            </a:pPr>
            <a:r>
              <a:rPr lang="en-US" dirty="0" smtClean="0">
                <a:latin typeface="Comic Sans MS"/>
              </a:rPr>
              <a:t>3, 1               4</a:t>
            </a:r>
          </a:p>
          <a:p>
            <a:pPr marL="914400" lvl="1" indent="-514350">
              <a:buFont typeface="+mj-lt"/>
              <a:buAutoNum type="alphaLcParenR" startAt="3"/>
            </a:pPr>
            <a:r>
              <a:rPr lang="en-US" dirty="0" smtClean="0">
                <a:latin typeface="Comic Sans MS"/>
              </a:rPr>
              <a:t>-3, -1            -4</a:t>
            </a:r>
          </a:p>
        </p:txBody>
      </p:sp>
      <p:sp>
        <p:nvSpPr>
          <p:cNvPr id="7" name="Right Arrow 6"/>
          <p:cNvSpPr/>
          <p:nvPr/>
        </p:nvSpPr>
        <p:spPr>
          <a:xfrm>
            <a:off x="2019300" y="5212078"/>
            <a:ext cx="762000" cy="2743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8" name="Right Arrow 7"/>
          <p:cNvSpPr/>
          <p:nvPr/>
        </p:nvSpPr>
        <p:spPr>
          <a:xfrm>
            <a:off x="2019300" y="5760718"/>
            <a:ext cx="762000" cy="2743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9" name="Oval 8"/>
          <p:cNvSpPr/>
          <p:nvPr/>
        </p:nvSpPr>
        <p:spPr>
          <a:xfrm>
            <a:off x="304800" y="5486397"/>
            <a:ext cx="3429000" cy="57150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-76200" y="6172199"/>
            <a:ext cx="6858000" cy="12953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4"/>
            </a:pPr>
            <a:r>
              <a:rPr lang="en-US" dirty="0" smtClean="0">
                <a:latin typeface="Comic Sans MS"/>
              </a:rPr>
              <a:t>Write the quadratic as a product of binomials.</a:t>
            </a:r>
          </a:p>
          <a:p>
            <a:pPr marL="914400" lvl="1" indent="-514350">
              <a:buFont typeface="+mj-lt"/>
              <a:buAutoNum type="alphaLcParenR" startAt="5"/>
            </a:pPr>
            <a:r>
              <a:rPr lang="en-US" dirty="0" smtClean="0">
                <a:latin typeface="Comic Sans MS"/>
              </a:rPr>
              <a:t>3(x-3)(x-1)=0</a:t>
            </a:r>
            <a:endParaRPr lang="en-ZW" dirty="0"/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0" y="7467595"/>
            <a:ext cx="6858000" cy="1295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5"/>
            </a:pPr>
            <a:r>
              <a:rPr lang="en-US" dirty="0" smtClean="0">
                <a:latin typeface="Comic Sans MS"/>
              </a:rPr>
              <a:t>Solve for x.</a:t>
            </a:r>
          </a:p>
          <a:p>
            <a:pPr marL="914400" lvl="1" indent="-514350">
              <a:buFont typeface="+mj-lt"/>
              <a:buAutoNum type="alphaLcParenR" startAt="6"/>
            </a:pPr>
            <a:r>
              <a:rPr lang="en-US" dirty="0" smtClean="0">
                <a:latin typeface="Comic Sans MS"/>
              </a:rPr>
              <a:t>X=3 and x=1</a:t>
            </a:r>
            <a:endParaRPr lang="en-ZW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590800" y="4191000"/>
            <a:ext cx="1447800" cy="53340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133600" y="4419600"/>
            <a:ext cx="4229100" cy="43191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4462791"/>
            <a:ext cx="685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2800" dirty="0">
                <a:latin typeface="Comic Sans MS"/>
              </a:rPr>
              <a:t>Find the factors of 3 that add to -4</a:t>
            </a:r>
          </a:p>
        </p:txBody>
      </p:sp>
    </p:spTree>
    <p:extLst>
      <p:ext uri="{BB962C8B-B14F-4D97-AF65-F5344CB8AC3E}">
        <p14:creationId xmlns:p14="http://schemas.microsoft.com/office/powerpoint/2010/main" val="1800923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4" grpId="0" animBg="1"/>
      <p:bldP spid="5" grpId="0"/>
      <p:bldP spid="6" grpId="0"/>
      <p:bldP spid="7" grpId="0" animBg="1"/>
      <p:bldP spid="8" grpId="0" animBg="1"/>
      <p:bldP spid="9" grpId="0" animBg="1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565" y="0"/>
            <a:ext cx="6172200" cy="1005416"/>
          </a:xfrm>
        </p:spPr>
        <p:txBody>
          <a:bodyPr/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VOCABULARY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38101" y="1736912"/>
            <a:ext cx="6822141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Comic Sans MS"/>
              </a:rPr>
              <a:t>A </a:t>
            </a:r>
            <a:r>
              <a:rPr lang="en-US" b="1" u="sng" dirty="0" smtClean="0">
                <a:solidFill>
                  <a:srgbClr val="FF0000"/>
                </a:solidFill>
                <a:latin typeface="Comic Sans MS"/>
              </a:rPr>
              <a:t>Monomial</a:t>
            </a:r>
            <a:r>
              <a:rPr lang="en-US" dirty="0" smtClean="0">
                <a:solidFill>
                  <a:srgbClr val="FF0000"/>
                </a:solidFill>
                <a:latin typeface="Comic Sans MS"/>
              </a:rPr>
              <a:t> </a:t>
            </a:r>
            <a:r>
              <a:rPr lang="en-US" dirty="0" smtClean="0">
                <a:latin typeface="Comic Sans MS"/>
              </a:rPr>
              <a:t>is an expression that has only one term.</a:t>
            </a:r>
            <a:endParaRPr lang="en-US" dirty="0">
              <a:latin typeface="Comic Sans M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26894" y="4198664"/>
            <a:ext cx="6889376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latin typeface="Comic Sans MS"/>
              </a:rPr>
              <a:t>A </a:t>
            </a:r>
            <a:r>
              <a:rPr lang="en-US" sz="3600" b="1" u="sng" dirty="0" smtClean="0">
                <a:solidFill>
                  <a:srgbClr val="0070C0"/>
                </a:solidFill>
                <a:latin typeface="Comic Sans MS"/>
              </a:rPr>
              <a:t>Binomial</a:t>
            </a:r>
            <a:r>
              <a:rPr lang="en-US" sz="3600" dirty="0" smtClean="0">
                <a:solidFill>
                  <a:srgbClr val="0070C0"/>
                </a:solidFill>
                <a:latin typeface="Comic Sans MS"/>
              </a:rPr>
              <a:t> </a:t>
            </a:r>
            <a:r>
              <a:rPr lang="en-US" sz="3600" dirty="0" smtClean="0">
                <a:latin typeface="Comic Sans MS"/>
              </a:rPr>
              <a:t>is the </a:t>
            </a:r>
            <a:r>
              <a:rPr lang="en-US" sz="3600" b="1" dirty="0" smtClean="0">
                <a:latin typeface="Comic Sans MS"/>
              </a:rPr>
              <a:t>sum</a:t>
            </a:r>
            <a:r>
              <a:rPr lang="en-US" sz="3600" dirty="0" smtClean="0">
                <a:latin typeface="Comic Sans MS"/>
              </a:rPr>
              <a:t> of two monomials. </a:t>
            </a:r>
            <a:endParaRPr lang="en-US" sz="3600" dirty="0">
              <a:latin typeface="Comic Sans M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38102" y="7177281"/>
            <a:ext cx="7277102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Comic Sans MS"/>
              </a:rPr>
              <a:t>A </a:t>
            </a:r>
            <a:r>
              <a:rPr lang="en-US" b="1" u="sng" dirty="0" smtClean="0">
                <a:solidFill>
                  <a:srgbClr val="00B050"/>
                </a:solidFill>
                <a:latin typeface="Comic Sans MS"/>
              </a:rPr>
              <a:t>Trinomial</a:t>
            </a:r>
            <a:r>
              <a:rPr lang="en-US" dirty="0" smtClean="0">
                <a:solidFill>
                  <a:srgbClr val="00B050"/>
                </a:solidFill>
                <a:latin typeface="Comic Sans MS"/>
              </a:rPr>
              <a:t> </a:t>
            </a:r>
            <a:r>
              <a:rPr lang="en-US" dirty="0" smtClean="0">
                <a:latin typeface="Comic Sans MS"/>
              </a:rPr>
              <a:t>is the </a:t>
            </a:r>
            <a:r>
              <a:rPr lang="en-US" b="1" dirty="0" smtClean="0">
                <a:latin typeface="Comic Sans MS"/>
              </a:rPr>
              <a:t>sum</a:t>
            </a:r>
            <a:r>
              <a:rPr lang="en-US" dirty="0" smtClean="0">
                <a:latin typeface="Comic Sans MS"/>
              </a:rPr>
              <a:t> of three monomials.</a:t>
            </a:r>
            <a:endParaRPr lang="en-US" dirty="0">
              <a:latin typeface="Comic Sans M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41294"/>
            <a:ext cx="6858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>
                <a:latin typeface="Comic Sans MS"/>
              </a:rPr>
              <a:t>What does </a:t>
            </a:r>
            <a:r>
              <a:rPr lang="en-US" sz="3200" dirty="0" smtClean="0">
                <a:solidFill>
                  <a:srgbClr val="FF0000"/>
                </a:solidFill>
                <a:latin typeface="Comic Sans MS"/>
              </a:rPr>
              <a:t>mono</a:t>
            </a:r>
            <a:r>
              <a:rPr lang="en-US" sz="3200" dirty="0" smtClean="0">
                <a:latin typeface="Comic Sans MS"/>
              </a:rPr>
              <a:t> mean as a prefix?</a:t>
            </a:r>
            <a:endParaRPr lang="en-US" sz="3200" dirty="0">
              <a:latin typeface="Comic Sans M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73960" y="3827929"/>
            <a:ext cx="6858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>
                <a:latin typeface="Comic Sans MS"/>
              </a:rPr>
              <a:t>What does </a:t>
            </a:r>
            <a:r>
              <a:rPr lang="en-US" sz="3200" dirty="0" smtClean="0">
                <a:solidFill>
                  <a:srgbClr val="0070C0"/>
                </a:solidFill>
                <a:latin typeface="Comic Sans MS"/>
              </a:rPr>
              <a:t>bi</a:t>
            </a:r>
            <a:r>
              <a:rPr lang="en-US" sz="3200" dirty="0" smtClean="0">
                <a:latin typeface="Comic Sans MS"/>
              </a:rPr>
              <a:t> mean as a prefix?</a:t>
            </a:r>
            <a:endParaRPr lang="en-US" sz="3200" dirty="0">
              <a:latin typeface="Comic Sans M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53790" y="6367960"/>
            <a:ext cx="68535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omic Sans MS"/>
              </a:rPr>
              <a:t>What does </a:t>
            </a:r>
            <a:r>
              <a:rPr lang="en-US" sz="3200" dirty="0" smtClean="0">
                <a:solidFill>
                  <a:srgbClr val="00B050"/>
                </a:solidFill>
                <a:latin typeface="Comic Sans MS"/>
              </a:rPr>
              <a:t>tri </a:t>
            </a:r>
            <a:r>
              <a:rPr lang="en-US" sz="3200" dirty="0" smtClean="0">
                <a:latin typeface="Comic Sans MS"/>
              </a:rPr>
              <a:t>mean as a prefix?</a:t>
            </a:r>
            <a:endParaRPr lang="en-US" sz="3200" dirty="0">
              <a:latin typeface="Comic Sans MS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219200" y="3048000"/>
            <a:ext cx="4424082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spcBef>
                <a:spcPts val="0"/>
              </a:spcBef>
            </a:pPr>
            <a:r>
              <a:rPr lang="en-US" sz="3600" dirty="0">
                <a:solidFill>
                  <a:prstClr val="black"/>
                </a:solidFill>
                <a:latin typeface="Comic Sans MS"/>
                <a:ea typeface="+mn-ea"/>
                <a:cs typeface="+mn-cs"/>
              </a:rPr>
              <a:t>Examples: </a:t>
            </a:r>
            <a:r>
              <a:rPr lang="en-US" sz="3600" dirty="0">
                <a:solidFill>
                  <a:srgbClr val="FF0000"/>
                </a:solidFill>
                <a:latin typeface="Comic Sans MS"/>
                <a:ea typeface="+mn-ea"/>
                <a:cs typeface="+mn-cs"/>
              </a:rPr>
              <a:t>x</a:t>
            </a:r>
            <a:r>
              <a:rPr lang="en-US" sz="3600" baseline="30000" dirty="0">
                <a:solidFill>
                  <a:srgbClr val="FF0000"/>
                </a:solidFill>
                <a:latin typeface="Comic Sans MS"/>
                <a:ea typeface="+mn-ea"/>
                <a:cs typeface="+mn-cs"/>
              </a:rPr>
              <a:t>2</a:t>
            </a:r>
            <a:r>
              <a:rPr lang="en-US" sz="3600" dirty="0">
                <a:latin typeface="Comic Sans MS"/>
                <a:ea typeface="+mn-ea"/>
                <a:cs typeface="+mn-cs"/>
              </a:rPr>
              <a:t>,</a:t>
            </a:r>
            <a:r>
              <a:rPr lang="en-US" sz="3600" dirty="0">
                <a:solidFill>
                  <a:srgbClr val="FF0000"/>
                </a:solidFill>
                <a:latin typeface="Comic Sans MS"/>
                <a:ea typeface="+mn-ea"/>
                <a:cs typeface="+mn-cs"/>
              </a:rPr>
              <a:t> -2x</a:t>
            </a:r>
            <a:r>
              <a:rPr lang="en-US" sz="3600" dirty="0">
                <a:latin typeface="Comic Sans MS"/>
                <a:ea typeface="+mn-ea"/>
                <a:cs typeface="+mn-cs"/>
              </a:rPr>
              <a:t>, </a:t>
            </a:r>
            <a:r>
              <a:rPr lang="en-US" sz="3600" dirty="0">
                <a:solidFill>
                  <a:srgbClr val="FF0000"/>
                </a:solidFill>
                <a:latin typeface="Comic Sans MS"/>
                <a:ea typeface="+mn-ea"/>
                <a:cs typeface="+mn-cs"/>
              </a:rPr>
              <a:t>7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3400" y="5718182"/>
            <a:ext cx="51098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dirty="0">
                <a:solidFill>
                  <a:prstClr val="black"/>
                </a:solidFill>
                <a:latin typeface="Comic Sans MS"/>
              </a:rPr>
              <a:t>Examples: </a:t>
            </a:r>
            <a:r>
              <a:rPr lang="en-US" sz="3600" dirty="0" smtClean="0">
                <a:solidFill>
                  <a:srgbClr val="0070C0"/>
                </a:solidFill>
                <a:latin typeface="Comic Sans MS"/>
              </a:rPr>
              <a:t>x</a:t>
            </a:r>
            <a:r>
              <a:rPr lang="en-US" sz="3600" baseline="30000" dirty="0" smtClean="0">
                <a:solidFill>
                  <a:srgbClr val="0070C0"/>
                </a:solidFill>
                <a:latin typeface="Comic Sans MS"/>
              </a:rPr>
              <a:t>2</a:t>
            </a:r>
            <a:r>
              <a:rPr lang="en-US" sz="3600" dirty="0" smtClean="0">
                <a:solidFill>
                  <a:srgbClr val="0070C0"/>
                </a:solidFill>
                <a:latin typeface="Comic Sans MS"/>
              </a:rPr>
              <a:t>-2x</a:t>
            </a:r>
            <a:r>
              <a:rPr lang="en-US" sz="3600" dirty="0">
                <a:solidFill>
                  <a:prstClr val="black"/>
                </a:solidFill>
                <a:latin typeface="Comic Sans MS"/>
              </a:rPr>
              <a:t>, </a:t>
            </a:r>
            <a:r>
              <a:rPr lang="en-US" sz="3600" dirty="0" smtClean="0">
                <a:solidFill>
                  <a:srgbClr val="0070C0"/>
                </a:solidFill>
                <a:latin typeface="Comic Sans MS"/>
              </a:rPr>
              <a:t>x+7</a:t>
            </a:r>
            <a:endParaRPr lang="en-US" sz="3600" dirty="0">
              <a:solidFill>
                <a:srgbClr val="0070C0"/>
              </a:solidFill>
              <a:latin typeface="Comic Sans M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4800" y="8218220"/>
            <a:ext cx="39533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Comic Sans MS"/>
              </a:rPr>
              <a:t>Example: </a:t>
            </a:r>
            <a:r>
              <a:rPr lang="en-US" sz="3600" dirty="0" smtClean="0">
                <a:solidFill>
                  <a:srgbClr val="00B050"/>
                </a:solidFill>
                <a:latin typeface="Comic Sans MS"/>
              </a:rPr>
              <a:t>x</a:t>
            </a:r>
            <a:r>
              <a:rPr lang="en-US" sz="3600" baseline="30000" dirty="0" smtClean="0">
                <a:solidFill>
                  <a:srgbClr val="00B050"/>
                </a:solidFill>
                <a:latin typeface="Comic Sans MS"/>
              </a:rPr>
              <a:t>2</a:t>
            </a:r>
            <a:r>
              <a:rPr lang="en-US" sz="3600" dirty="0" smtClean="0">
                <a:solidFill>
                  <a:srgbClr val="00B050"/>
                </a:solidFill>
                <a:latin typeface="Comic Sans MS"/>
              </a:rPr>
              <a:t>-2x+7</a:t>
            </a:r>
            <a:endParaRPr lang="en-US" sz="3600" dirty="0">
              <a:solidFill>
                <a:srgbClr val="00B050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7176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6858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Comic Sans MS"/>
              </a:rPr>
              <a:t>You can use </a:t>
            </a:r>
            <a:r>
              <a:rPr lang="en-US" b="1" u="sng" dirty="0" smtClean="0">
                <a:latin typeface="Comic Sans MS"/>
              </a:rPr>
              <a:t>Factoring</a:t>
            </a:r>
            <a:r>
              <a:rPr lang="en-US" dirty="0" smtClean="0">
                <a:latin typeface="Comic Sans MS"/>
              </a:rPr>
              <a:t> to write a trinomial as a product of binomials.</a:t>
            </a:r>
            <a:endParaRPr lang="en-US" dirty="0">
              <a:latin typeface="Comic Sans MS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9526" y="3829050"/>
            <a:ext cx="6858000" cy="1047750"/>
          </a:xfrm>
        </p:spPr>
        <p:txBody>
          <a:bodyPr>
            <a:noAutofit/>
          </a:bodyPr>
          <a:lstStyle/>
          <a:p>
            <a:pPr algn="l"/>
            <a:r>
              <a:rPr lang="en-US" sz="3600" b="0" i="0" u="none" strike="noStrike" baseline="0" dirty="0" smtClean="0">
                <a:latin typeface="Comic Sans MS"/>
              </a:rPr>
              <a:t>To factor x</a:t>
            </a:r>
            <a:r>
              <a:rPr lang="en-US" sz="3600" b="0" i="0" u="none" strike="noStrike" baseline="30000" dirty="0" smtClean="0">
                <a:latin typeface="Comic Sans MS"/>
              </a:rPr>
              <a:t>2</a:t>
            </a:r>
            <a:r>
              <a:rPr lang="en-US" sz="3600" b="0" i="0" u="none" strike="noStrike" baseline="0" dirty="0" smtClean="0">
                <a:latin typeface="Comic Sans MS"/>
              </a:rPr>
              <a:t> + </a:t>
            </a:r>
            <a:r>
              <a:rPr lang="en-US" sz="3600" dirty="0" err="1" smtClean="0">
                <a:latin typeface="Comic Sans MS"/>
              </a:rPr>
              <a:t>bx</a:t>
            </a:r>
            <a:r>
              <a:rPr lang="en-US" sz="3600" b="0" i="0" u="none" strike="noStrike" baseline="0" dirty="0" smtClean="0">
                <a:latin typeface="Comic Sans MS"/>
              </a:rPr>
              <a:t> + c, find the integers m and n such that: </a:t>
            </a:r>
            <a:endParaRPr lang="en-US" sz="3600" b="0" i="0" u="none" strike="noStrike" baseline="0" dirty="0" smtClean="0">
              <a:latin typeface="Comic Sans MS"/>
              <a:sym typeface="Symbo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" y="4963209"/>
            <a:ext cx="24256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Comic Sans MS"/>
              </a:rPr>
              <a:t>b = m + </a:t>
            </a:r>
            <a:r>
              <a:rPr lang="en-US" sz="3600" b="1" dirty="0" smtClean="0">
                <a:solidFill>
                  <a:srgbClr val="0070C0"/>
                </a:solidFill>
                <a:latin typeface="Comic Sans MS"/>
              </a:rPr>
              <a:t>n</a:t>
            </a:r>
            <a:endParaRPr lang="en-ZW" sz="360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61925" y="6686892"/>
            <a:ext cx="6172200" cy="1523999"/>
          </a:xfrm>
        </p:spPr>
        <p:txBody>
          <a:bodyPr>
            <a:normAutofit/>
          </a:bodyPr>
          <a:lstStyle/>
          <a:p>
            <a:pPr marR="0" lvl="0" rtl="0"/>
            <a:r>
              <a:rPr lang="pt-BR" sz="3600" b="0" i="0" u="none" strike="noStrike" baseline="0" dirty="0" smtClean="0">
                <a:latin typeface="Comic Sans MS"/>
              </a:rPr>
              <a:t>x</a:t>
            </a:r>
            <a:r>
              <a:rPr lang="pt-BR" sz="3600" b="0" i="0" u="none" strike="noStrike" baseline="30000" dirty="0" smtClean="0">
                <a:latin typeface="Comic Sans MS"/>
              </a:rPr>
              <a:t>2</a:t>
            </a:r>
            <a:r>
              <a:rPr lang="pt-BR" sz="3600" b="0" i="0" u="none" strike="noStrike" baseline="0" dirty="0" smtClean="0">
                <a:latin typeface="Comic Sans MS"/>
              </a:rPr>
              <a:t> + bx + c = (x + m)(x + n)</a:t>
            </a:r>
          </a:p>
          <a:p>
            <a:pPr marR="0" lvl="0" rtl="0"/>
            <a:r>
              <a:rPr lang="pt-BR" sz="3600" b="0" i="0" u="none" strike="noStrike" baseline="0" dirty="0" smtClean="0">
                <a:latin typeface="Comic Sans MS"/>
              </a:rPr>
              <a:t>x</a:t>
            </a:r>
            <a:r>
              <a:rPr lang="pt-BR" sz="3600" b="0" i="0" u="none" strike="noStrike" baseline="30000" dirty="0" smtClean="0">
                <a:latin typeface="Comic Sans MS"/>
              </a:rPr>
              <a:t>2</a:t>
            </a:r>
            <a:r>
              <a:rPr lang="pt-BR" sz="3600" b="0" i="0" u="none" strike="noStrike" baseline="0" dirty="0" smtClean="0">
                <a:latin typeface="Comic Sans MS"/>
              </a:rPr>
              <a:t> + </a:t>
            </a:r>
            <a:r>
              <a:rPr lang="pt-BR" sz="3600" b="0" i="0" u="none" strike="noStrike" baseline="0" dirty="0" smtClean="0">
                <a:solidFill>
                  <a:srgbClr val="0070C0"/>
                </a:solidFill>
                <a:latin typeface="Comic Sans MS"/>
              </a:rPr>
              <a:t>(</a:t>
            </a:r>
            <a:r>
              <a:rPr lang="pt-BR" sz="3600" b="1" i="0" u="none" strike="noStrike" baseline="0" dirty="0" smtClean="0">
                <a:solidFill>
                  <a:srgbClr val="0070C0"/>
                </a:solidFill>
                <a:latin typeface="Comic Sans MS"/>
              </a:rPr>
              <a:t>m + n</a:t>
            </a:r>
            <a:r>
              <a:rPr lang="pt-BR" sz="3600" b="0" i="0" u="none" strike="noStrike" baseline="0" dirty="0" smtClean="0">
                <a:solidFill>
                  <a:srgbClr val="0070C0"/>
                </a:solidFill>
                <a:latin typeface="Comic Sans MS"/>
              </a:rPr>
              <a:t>) </a:t>
            </a:r>
            <a:r>
              <a:rPr lang="pt-BR" sz="3600" b="0" i="0" u="none" strike="noStrike" baseline="0" dirty="0" smtClean="0">
                <a:latin typeface="Comic Sans MS"/>
              </a:rPr>
              <a:t>x +</a:t>
            </a:r>
            <a:r>
              <a:rPr lang="pt-BR" sz="3600" b="1" i="0" u="none" strike="noStrike" baseline="0" dirty="0" smtClean="0">
                <a:solidFill>
                  <a:srgbClr val="C00000"/>
                </a:solidFill>
                <a:latin typeface="Comic Sans MS"/>
              </a:rPr>
              <a:t>m</a:t>
            </a:r>
            <a:r>
              <a:rPr lang="pt-BR" sz="3600" b="1" i="0" u="none" strike="noStrike" baseline="0" dirty="0" smtClean="0">
                <a:solidFill>
                  <a:srgbClr val="C00000"/>
                </a:solidFill>
                <a:latin typeface="Comic Sans MS"/>
                <a:sym typeface="Symbol"/>
              </a:rPr>
              <a:t>n</a:t>
            </a:r>
          </a:p>
          <a:p>
            <a:pPr marR="0" lvl="0" rtl="0"/>
            <a:endParaRPr lang="en-US" sz="3600" b="0" i="0" u="none" strike="noStrike" baseline="0" dirty="0" smtClean="0">
              <a:latin typeface="Comic Sans M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1925" y="5867057"/>
            <a:ext cx="3876675" cy="819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latin typeface="Comic Sans MS"/>
              </a:rPr>
              <a:t>So we can say</a:t>
            </a:r>
            <a:endParaRPr lang="en-US" sz="3600" dirty="0" smtClean="0">
              <a:latin typeface="Comic Sans MS"/>
              <a:sym typeface="Symbol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9526" y="1524000"/>
            <a:ext cx="6858000" cy="2286000"/>
          </a:xfrm>
          <a:prstGeom prst="rect">
            <a:avLst/>
          </a:prstGeom>
          <a:ln w="12700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Comic Sans MS"/>
              </a:rPr>
              <a:t>This means we are going to take an expression with </a:t>
            </a:r>
            <a:r>
              <a:rPr lang="en-US" b="1" dirty="0" smtClean="0">
                <a:latin typeface="Comic Sans MS"/>
              </a:rPr>
              <a:t>three</a:t>
            </a:r>
            <a:r>
              <a:rPr lang="en-US" dirty="0" smtClean="0">
                <a:latin typeface="Comic Sans MS"/>
              </a:rPr>
              <a:t> terms and write it as the </a:t>
            </a:r>
            <a:r>
              <a:rPr lang="en-US" b="1" dirty="0" smtClean="0">
                <a:latin typeface="Comic Sans MS"/>
              </a:rPr>
              <a:t>product</a:t>
            </a:r>
            <a:r>
              <a:rPr lang="en-US" dirty="0" smtClean="0">
                <a:latin typeface="Comic Sans MS"/>
              </a:rPr>
              <a:t> of expressions with </a:t>
            </a:r>
            <a:r>
              <a:rPr lang="en-US" b="1" dirty="0" smtClean="0">
                <a:latin typeface="Comic Sans MS"/>
              </a:rPr>
              <a:t>two</a:t>
            </a:r>
            <a:r>
              <a:rPr lang="en-US" dirty="0" smtClean="0">
                <a:latin typeface="Comic Sans MS"/>
              </a:rPr>
              <a:t> terms.</a:t>
            </a:r>
            <a:endParaRPr lang="en-US" dirty="0">
              <a:latin typeface="Comic Sans M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24200" y="4963208"/>
            <a:ext cx="29386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/>
              </a:rPr>
              <a:t>and </a:t>
            </a:r>
            <a:r>
              <a:rPr lang="en-US" sz="3600" b="1" dirty="0">
                <a:solidFill>
                  <a:srgbClr val="C00000"/>
                </a:solidFill>
                <a:latin typeface="Comic Sans MS"/>
              </a:rPr>
              <a:t>c = </a:t>
            </a:r>
            <a:r>
              <a:rPr lang="en-US" sz="3600" b="1" dirty="0" err="1">
                <a:solidFill>
                  <a:srgbClr val="C00000"/>
                </a:solidFill>
                <a:latin typeface="Comic Sans MS"/>
              </a:rPr>
              <a:t>m</a:t>
            </a:r>
            <a:r>
              <a:rPr lang="en-US" sz="3600" b="1" dirty="0" err="1">
                <a:solidFill>
                  <a:srgbClr val="C00000"/>
                </a:solidFill>
                <a:latin typeface="Comic Sans MS"/>
                <a:sym typeface="Symbol"/>
              </a:rPr>
              <a:t>n</a:t>
            </a:r>
            <a:r>
              <a:rPr lang="en-US" sz="3600" dirty="0">
                <a:latin typeface="Comic Sans MS"/>
                <a:sym typeface="Symbol"/>
              </a:rPr>
              <a:t>.</a:t>
            </a:r>
            <a:endParaRPr lang="en-ZW" sz="36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100262" y="4191001"/>
            <a:ext cx="1023938" cy="1095373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4343400" y="4191001"/>
            <a:ext cx="914400" cy="108619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056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7" grpId="0" build="p"/>
      <p:bldP spid="8" grpId="0"/>
      <p:bldP spid="9" grpId="0" animBg="1"/>
      <p:bldP spid="1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FACTORING INTO BINOMIALS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08697" y="1905000"/>
            <a:ext cx="27813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latin typeface="Comic Sans MS"/>
              </a:rPr>
              <a:t>x</a:t>
            </a:r>
            <a:r>
              <a:rPr lang="en-US" sz="3600" baseline="30000" dirty="0" smtClean="0">
                <a:latin typeface="Comic Sans MS"/>
              </a:rPr>
              <a:t>2</a:t>
            </a:r>
            <a:r>
              <a:rPr lang="en-US" sz="3600" dirty="0" smtClean="0">
                <a:latin typeface="Comic Sans MS"/>
              </a:rPr>
              <a:t> + 9x + 20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4738" y="2667000"/>
            <a:ext cx="58705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What are the factors of </a:t>
            </a:r>
            <a:r>
              <a:rPr lang="en-US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20</a:t>
            </a:r>
            <a:r>
              <a:rPr lang="en-US" sz="4000" dirty="0"/>
              <a:t>?</a:t>
            </a:r>
            <a:endParaRPr lang="en-ZW" sz="4000" dirty="0"/>
          </a:p>
        </p:txBody>
      </p:sp>
      <p:sp>
        <p:nvSpPr>
          <p:cNvPr id="9" name="Rectangle 8"/>
          <p:cNvSpPr/>
          <p:nvPr/>
        </p:nvSpPr>
        <p:spPr>
          <a:xfrm>
            <a:off x="1" y="3727787"/>
            <a:ext cx="6629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Comic Sans MS"/>
              </a:rPr>
              <a:t>1, 20		2, 10		4, 5</a:t>
            </a:r>
          </a:p>
          <a:p>
            <a:r>
              <a:rPr lang="en-US" sz="3600" dirty="0" smtClean="0">
                <a:latin typeface="Comic Sans MS"/>
              </a:rPr>
              <a:t>-1, -20	    -2, -10	    -4, -5</a:t>
            </a:r>
            <a:endParaRPr lang="en-US" sz="3600" dirty="0">
              <a:latin typeface="Comic Sans M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" y="4928116"/>
            <a:ext cx="6629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000" dirty="0" smtClean="0">
                <a:solidFill>
                  <a:prstClr val="black"/>
                </a:solidFill>
              </a:rPr>
              <a:t>Which of these has a sum of 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</a:t>
            </a:r>
            <a:r>
              <a:rPr lang="en-US" sz="4000" dirty="0" smtClean="0">
                <a:solidFill>
                  <a:prstClr val="black"/>
                </a:solidFill>
              </a:rPr>
              <a:t>? </a:t>
            </a:r>
            <a:endParaRPr lang="en-ZW" sz="4000" dirty="0">
              <a:solidFill>
                <a:prstClr val="black"/>
              </a:solidFill>
            </a:endParaRPr>
          </a:p>
        </p:txBody>
      </p:sp>
      <p:cxnSp>
        <p:nvCxnSpPr>
          <p:cNvPr id="12" name="Straight Arrow Connector 11"/>
          <p:cNvCxnSpPr>
            <a:endCxn id="4" idx="3"/>
          </p:cNvCxnSpPr>
          <p:nvPr/>
        </p:nvCxnSpPr>
        <p:spPr>
          <a:xfrm flipH="1" flipV="1">
            <a:off x="3189997" y="2286000"/>
            <a:ext cx="2296403" cy="3810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1799347" y="2476500"/>
            <a:ext cx="4005702" cy="2642116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5486400" y="3727787"/>
            <a:ext cx="914400" cy="60016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16" name="Rectangle 15"/>
          <p:cNvSpPr/>
          <p:nvPr/>
        </p:nvSpPr>
        <p:spPr>
          <a:xfrm>
            <a:off x="408697" y="5943599"/>
            <a:ext cx="24096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dirty="0" smtClean="0">
                <a:solidFill>
                  <a:prstClr val="black"/>
                </a:solidFill>
                <a:latin typeface="Comic Sans MS" pitchFamily="66" charset="0"/>
              </a:rPr>
              <a:t>(x+4)(x+5)</a:t>
            </a:r>
            <a:endParaRPr lang="en-ZW" sz="3600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58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5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FACTORING INTO BINOMIALS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08697" y="1905000"/>
            <a:ext cx="27813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latin typeface="Comic Sans MS"/>
              </a:rPr>
              <a:t>x</a:t>
            </a:r>
            <a:r>
              <a:rPr lang="en-US" sz="3600" baseline="30000" dirty="0" smtClean="0">
                <a:latin typeface="Comic Sans MS"/>
              </a:rPr>
              <a:t>2</a:t>
            </a:r>
            <a:r>
              <a:rPr lang="en-US" sz="3600" dirty="0" smtClean="0">
                <a:latin typeface="Comic Sans MS"/>
              </a:rPr>
              <a:t> + 4x -12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4738" y="2667000"/>
            <a:ext cx="60276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What are the factors of </a:t>
            </a:r>
            <a:r>
              <a:rPr 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-12</a:t>
            </a:r>
            <a:r>
              <a:rPr lang="en-US" sz="4000" dirty="0" smtClean="0"/>
              <a:t>?</a:t>
            </a:r>
            <a:endParaRPr lang="en-ZW" sz="4000" dirty="0"/>
          </a:p>
        </p:txBody>
      </p:sp>
      <p:sp>
        <p:nvSpPr>
          <p:cNvPr id="9" name="Rectangle 8"/>
          <p:cNvSpPr/>
          <p:nvPr/>
        </p:nvSpPr>
        <p:spPr>
          <a:xfrm>
            <a:off x="1" y="3727787"/>
            <a:ext cx="6629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Comic Sans MS"/>
              </a:rPr>
              <a:t>1, -12	 	2, -6	3, -4</a:t>
            </a:r>
          </a:p>
          <a:p>
            <a:r>
              <a:rPr lang="en-US" sz="3600" dirty="0" smtClean="0">
                <a:latin typeface="Comic Sans MS"/>
              </a:rPr>
              <a:t>-1</a:t>
            </a:r>
            <a:r>
              <a:rPr lang="en-US" sz="3600" dirty="0">
                <a:latin typeface="Comic Sans MS"/>
              </a:rPr>
              <a:t>, </a:t>
            </a:r>
            <a:r>
              <a:rPr lang="en-US" sz="3600" dirty="0" smtClean="0">
                <a:latin typeface="Comic Sans MS"/>
              </a:rPr>
              <a:t>12</a:t>
            </a:r>
            <a:r>
              <a:rPr lang="en-US" sz="3600" dirty="0">
                <a:latin typeface="Comic Sans MS"/>
              </a:rPr>
              <a:t>	</a:t>
            </a:r>
            <a:r>
              <a:rPr lang="en-US" sz="3600" dirty="0" smtClean="0">
                <a:latin typeface="Comic Sans MS"/>
              </a:rPr>
              <a:t>	-2</a:t>
            </a:r>
            <a:r>
              <a:rPr lang="en-US" sz="3600" dirty="0">
                <a:latin typeface="Comic Sans MS"/>
              </a:rPr>
              <a:t>, </a:t>
            </a:r>
            <a:r>
              <a:rPr lang="en-US" sz="3600" dirty="0" smtClean="0">
                <a:latin typeface="Comic Sans MS"/>
              </a:rPr>
              <a:t>6</a:t>
            </a:r>
            <a:r>
              <a:rPr lang="en-US" sz="3600" dirty="0">
                <a:latin typeface="Comic Sans MS"/>
              </a:rPr>
              <a:t>	</a:t>
            </a:r>
            <a:r>
              <a:rPr lang="en-US" sz="3600" dirty="0" smtClean="0">
                <a:latin typeface="Comic Sans MS"/>
              </a:rPr>
              <a:t>-3</a:t>
            </a:r>
            <a:r>
              <a:rPr lang="en-US" sz="3600" dirty="0">
                <a:latin typeface="Comic Sans MS"/>
              </a:rPr>
              <a:t>, </a:t>
            </a:r>
            <a:r>
              <a:rPr lang="en-US" sz="3600" dirty="0" smtClean="0">
                <a:latin typeface="Comic Sans MS"/>
              </a:rPr>
              <a:t>4</a:t>
            </a:r>
            <a:endParaRPr lang="en-US" sz="3600" dirty="0">
              <a:latin typeface="Comic Sans M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" y="4928116"/>
            <a:ext cx="6629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000" dirty="0" smtClean="0">
                <a:solidFill>
                  <a:prstClr val="black"/>
                </a:solidFill>
              </a:rPr>
              <a:t>Which of these has a sum of 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r>
              <a:rPr lang="en-US" sz="4000" dirty="0" smtClean="0">
                <a:solidFill>
                  <a:prstClr val="black"/>
                </a:solidFill>
              </a:rPr>
              <a:t>? </a:t>
            </a:r>
            <a:endParaRPr lang="en-ZW" sz="4000" dirty="0">
              <a:solidFill>
                <a:prstClr val="black"/>
              </a:solidFill>
            </a:endParaRPr>
          </a:p>
        </p:txBody>
      </p:sp>
      <p:cxnSp>
        <p:nvCxnSpPr>
          <p:cNvPr id="12" name="Straight Arrow Connector 11"/>
          <p:cNvCxnSpPr>
            <a:endCxn id="4" idx="3"/>
          </p:cNvCxnSpPr>
          <p:nvPr/>
        </p:nvCxnSpPr>
        <p:spPr>
          <a:xfrm flipH="1" flipV="1">
            <a:off x="3189997" y="2286000"/>
            <a:ext cx="2296403" cy="3810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1799347" y="2476500"/>
            <a:ext cx="4005702" cy="2642116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2811344" y="4327950"/>
            <a:ext cx="1303456" cy="60016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16" name="Rectangle 15"/>
          <p:cNvSpPr/>
          <p:nvPr/>
        </p:nvSpPr>
        <p:spPr>
          <a:xfrm>
            <a:off x="408697" y="5943599"/>
            <a:ext cx="23807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dirty="0" smtClean="0">
                <a:solidFill>
                  <a:prstClr val="black"/>
                </a:solidFill>
                <a:latin typeface="Comic Sans MS" pitchFamily="66" charset="0"/>
              </a:rPr>
              <a:t>(x-2)(x+6)</a:t>
            </a:r>
            <a:endParaRPr lang="en-ZW" sz="3600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603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5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FACTORING MONOMIALS FIRST</a:t>
            </a:r>
            <a:endParaRPr lang="en-US" b="0" i="0" u="none" strike="noStrike" baseline="0" dirty="0" smtClean="0">
              <a:latin typeface="Comic Sans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981200"/>
            <a:ext cx="1850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PATTERN</a:t>
            </a:r>
            <a:endParaRPr lang="en-ZW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886200" y="1981199"/>
            <a:ext cx="19704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EXAMPLE</a:t>
            </a:r>
            <a:endParaRPr lang="en-ZW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6973358" y="2818031"/>
            <a:ext cx="3164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mtClean="0">
                <a:solidFill>
                  <a:srgbClr val="FF33CC"/>
                </a:solidFill>
              </a:rPr>
              <a:t>5x</a:t>
            </a:r>
            <a:r>
              <a:rPr lang="en-US" sz="3600" b="1" baseline="30000" smtClean="0">
                <a:solidFill>
                  <a:srgbClr val="FF33CC"/>
                </a:solidFill>
              </a:rPr>
              <a:t>2</a:t>
            </a:r>
            <a:r>
              <a:rPr lang="en-US" sz="3600" b="1" smtClean="0">
                <a:solidFill>
                  <a:srgbClr val="FF33CC"/>
                </a:solidFill>
              </a:rPr>
              <a:t>+20=5(x</a:t>
            </a:r>
            <a:r>
              <a:rPr lang="en-US" sz="3600" b="1" baseline="30000" smtClean="0">
                <a:solidFill>
                  <a:srgbClr val="FF33CC"/>
                </a:solidFill>
              </a:rPr>
              <a:t>2</a:t>
            </a:r>
            <a:r>
              <a:rPr lang="en-US" sz="3600" b="1" smtClean="0">
                <a:solidFill>
                  <a:srgbClr val="FF33CC"/>
                </a:solidFill>
              </a:rPr>
              <a:t>+4</a:t>
            </a:r>
            <a:r>
              <a:rPr lang="en-US" sz="3600" dirty="0" smtClean="0">
                <a:solidFill>
                  <a:srgbClr val="FF33CC"/>
                </a:solidFill>
              </a:rPr>
              <a:t>)</a:t>
            </a:r>
            <a:endParaRPr lang="en-ZW" sz="3600" dirty="0">
              <a:solidFill>
                <a:srgbClr val="FF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-3657600" y="2402436"/>
                <a:ext cx="3462807" cy="8311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b="1" dirty="0" smtClean="0">
                    <a:solidFill>
                      <a:srgbClr val="C00000"/>
                    </a:solidFill>
                  </a:rPr>
                  <a:t>a</a:t>
                </a:r>
                <a:r>
                  <a:rPr lang="en-US" sz="3600" dirty="0">
                    <a:solidFill>
                      <a:srgbClr val="C00000"/>
                    </a:solidFill>
                  </a:rPr>
                  <a:t>x</a:t>
                </a:r>
                <a:r>
                  <a:rPr lang="en-US" sz="3600" baseline="30000" dirty="0">
                    <a:solidFill>
                      <a:srgbClr val="C00000"/>
                    </a:solidFill>
                  </a:rPr>
                  <a:t>2</a:t>
                </a:r>
                <a:r>
                  <a:rPr lang="en-US" sz="3600" dirty="0">
                    <a:solidFill>
                      <a:srgbClr val="C00000"/>
                    </a:solidFill>
                  </a:rPr>
                  <a:t> – </a:t>
                </a:r>
                <a:r>
                  <a:rPr lang="en-US" sz="3600" b="1" dirty="0">
                    <a:solidFill>
                      <a:srgbClr val="C00000"/>
                    </a:solidFill>
                  </a:rPr>
                  <a:t>c</a:t>
                </a:r>
                <a:r>
                  <a:rPr lang="en-US" sz="3600" dirty="0">
                    <a:solidFill>
                      <a:srgbClr val="C00000"/>
                    </a:solidFill>
                  </a:rPr>
                  <a:t> = </a:t>
                </a:r>
                <a:r>
                  <a:rPr lang="en-US" sz="3600" b="1" dirty="0">
                    <a:solidFill>
                      <a:srgbClr val="C00000"/>
                    </a:solidFill>
                  </a:rPr>
                  <a:t>a</a:t>
                </a:r>
                <a:r>
                  <a:rPr lang="en-US" sz="3600" dirty="0">
                    <a:solidFill>
                      <a:srgbClr val="C00000"/>
                    </a:solidFill>
                  </a:rPr>
                  <a:t>(x</a:t>
                </a:r>
                <a:r>
                  <a:rPr lang="en-US" sz="3600" baseline="30000" dirty="0">
                    <a:solidFill>
                      <a:srgbClr val="C00000"/>
                    </a:solidFill>
                  </a:rPr>
                  <a:t>2</a:t>
                </a:r>
                <a:r>
                  <a:rPr lang="en-US" sz="3600" dirty="0">
                    <a:solidFill>
                      <a:srgbClr val="C00000"/>
                    </a:solidFill>
                  </a:rPr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𝒄</m:t>
                        </m:r>
                      </m:num>
                      <m:den>
                        <m:r>
                          <a:rPr lang="en-US" sz="36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sz="3600" dirty="0" smtClean="0">
                    <a:solidFill>
                      <a:srgbClr val="C00000"/>
                    </a:solidFill>
                  </a:rPr>
                  <a:t> )</a:t>
                </a:r>
                <a:endParaRPr lang="en-ZW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7600" y="2402436"/>
                <a:ext cx="3462807" cy="831190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5282" t="-2206" r="-1585" b="-13971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-3801871" y="3464362"/>
                <a:ext cx="3751348" cy="9009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b="1" dirty="0" smtClean="0">
                    <a:solidFill>
                      <a:srgbClr val="0070C0"/>
                    </a:solidFill>
                  </a:rPr>
                  <a:t>a</a:t>
                </a:r>
                <a:r>
                  <a:rPr lang="en-US" sz="3600" dirty="0">
                    <a:solidFill>
                      <a:srgbClr val="0070C0"/>
                    </a:solidFill>
                  </a:rPr>
                  <a:t>x</a:t>
                </a:r>
                <a:r>
                  <a:rPr lang="en-US" sz="3600" baseline="30000" dirty="0">
                    <a:solidFill>
                      <a:srgbClr val="0070C0"/>
                    </a:solidFill>
                  </a:rPr>
                  <a:t>2</a:t>
                </a:r>
                <a:r>
                  <a:rPr lang="en-US" sz="3600" dirty="0">
                    <a:solidFill>
                      <a:srgbClr val="0070C0"/>
                    </a:solidFill>
                  </a:rPr>
                  <a:t> </a:t>
                </a:r>
                <a:r>
                  <a:rPr lang="en-US" sz="3600" dirty="0" smtClean="0">
                    <a:solidFill>
                      <a:srgbClr val="0070C0"/>
                    </a:solidFill>
                  </a:rPr>
                  <a:t>+ </a:t>
                </a:r>
                <a:r>
                  <a:rPr lang="en-US" sz="3600" b="1" dirty="0" err="1">
                    <a:solidFill>
                      <a:srgbClr val="0070C0"/>
                    </a:solidFill>
                  </a:rPr>
                  <a:t>b</a:t>
                </a:r>
                <a:r>
                  <a:rPr lang="en-US" sz="3600" dirty="0" err="1">
                    <a:solidFill>
                      <a:srgbClr val="0070C0"/>
                    </a:solidFill>
                  </a:rPr>
                  <a:t>x</a:t>
                </a:r>
                <a:r>
                  <a:rPr lang="en-US" sz="3600" dirty="0">
                    <a:solidFill>
                      <a:srgbClr val="0070C0"/>
                    </a:solidFill>
                  </a:rPr>
                  <a:t> = </a:t>
                </a:r>
                <a:r>
                  <a:rPr lang="en-US" sz="3600" b="1" dirty="0">
                    <a:solidFill>
                      <a:srgbClr val="0070C0"/>
                    </a:solidFill>
                  </a:rPr>
                  <a:t>a</a:t>
                </a:r>
                <a:r>
                  <a:rPr lang="en-US" sz="3600" dirty="0">
                    <a:solidFill>
                      <a:srgbClr val="0070C0"/>
                    </a:solidFill>
                  </a:rPr>
                  <a:t>x(x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𝒃</m:t>
                        </m:r>
                      </m:num>
                      <m:den>
                        <m:r>
                          <a:rPr lang="en-US" sz="36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sz="3600" dirty="0">
                    <a:solidFill>
                      <a:srgbClr val="0070C0"/>
                    </a:solidFill>
                  </a:rPr>
                  <a:t> )</a:t>
                </a:r>
                <a:endParaRPr lang="en-ZW" sz="3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01871" y="3464362"/>
                <a:ext cx="3751348" cy="90095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4870" r="-4058" b="-12162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7162800" y="4259217"/>
            <a:ext cx="37240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66CCFF"/>
                </a:solidFill>
              </a:rPr>
              <a:t>2x</a:t>
            </a:r>
            <a:r>
              <a:rPr lang="en-US" sz="3600" b="1" baseline="30000" dirty="0">
                <a:solidFill>
                  <a:srgbClr val="66CCFF"/>
                </a:solidFill>
              </a:rPr>
              <a:t>2</a:t>
            </a:r>
            <a:r>
              <a:rPr lang="en-US" sz="3600" b="1" dirty="0">
                <a:solidFill>
                  <a:srgbClr val="66CCFF"/>
                </a:solidFill>
              </a:rPr>
              <a:t> </a:t>
            </a:r>
            <a:r>
              <a:rPr lang="en-US" sz="3600" b="1" dirty="0" smtClean="0">
                <a:solidFill>
                  <a:srgbClr val="66CCFF"/>
                </a:solidFill>
              </a:rPr>
              <a:t>+ </a:t>
            </a:r>
            <a:r>
              <a:rPr lang="en-US" sz="3600" b="1" dirty="0">
                <a:solidFill>
                  <a:srgbClr val="66CCFF"/>
                </a:solidFill>
              </a:rPr>
              <a:t>8x = 2x(x + 4</a:t>
            </a:r>
            <a:r>
              <a:rPr lang="en-US" sz="3600" b="1" dirty="0" smtClean="0">
                <a:solidFill>
                  <a:srgbClr val="66CCFF"/>
                </a:solidFill>
              </a:rPr>
              <a:t>)</a:t>
            </a:r>
          </a:p>
        </p:txBody>
      </p:sp>
      <p:sp>
        <p:nvSpPr>
          <p:cNvPr id="10" name="Rectangle 9"/>
          <p:cNvSpPr/>
          <p:nvPr/>
        </p:nvSpPr>
        <p:spPr>
          <a:xfrm>
            <a:off x="-5730300" y="7451284"/>
            <a:ext cx="54218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a</a:t>
            </a:r>
            <a:r>
              <a:rPr lang="en-US" sz="3600" dirty="0">
                <a:solidFill>
                  <a:srgbClr val="00B050"/>
                </a:solidFill>
              </a:rPr>
              <a:t>x</a:t>
            </a:r>
            <a:r>
              <a:rPr lang="en-US" sz="3600" baseline="30000" dirty="0">
                <a:solidFill>
                  <a:srgbClr val="00B050"/>
                </a:solidFill>
              </a:rPr>
              <a:t>2</a:t>
            </a:r>
            <a:r>
              <a:rPr lang="en-US" sz="3600" dirty="0">
                <a:solidFill>
                  <a:srgbClr val="00B050"/>
                </a:solidFill>
              </a:rPr>
              <a:t> + </a:t>
            </a:r>
            <a:r>
              <a:rPr lang="en-US" sz="3600" b="1" dirty="0" err="1">
                <a:solidFill>
                  <a:srgbClr val="00B050"/>
                </a:solidFill>
              </a:rPr>
              <a:t>b</a:t>
            </a:r>
            <a:r>
              <a:rPr lang="en-US" sz="3600" dirty="0" err="1">
                <a:solidFill>
                  <a:srgbClr val="00B050"/>
                </a:solidFill>
              </a:rPr>
              <a:t>x</a:t>
            </a:r>
            <a:r>
              <a:rPr lang="en-US" sz="3600" dirty="0">
                <a:solidFill>
                  <a:srgbClr val="00B050"/>
                </a:solidFill>
              </a:rPr>
              <a:t> + </a:t>
            </a:r>
            <a:r>
              <a:rPr lang="en-US" sz="3600" b="1" dirty="0">
                <a:solidFill>
                  <a:srgbClr val="00B050"/>
                </a:solidFill>
              </a:rPr>
              <a:t>c</a:t>
            </a:r>
            <a:r>
              <a:rPr lang="en-US" sz="3600" dirty="0">
                <a:solidFill>
                  <a:srgbClr val="00B050"/>
                </a:solidFill>
              </a:rPr>
              <a:t> = </a:t>
            </a:r>
            <a:r>
              <a:rPr lang="en-US" sz="3600" b="1" dirty="0">
                <a:solidFill>
                  <a:srgbClr val="00B050"/>
                </a:solidFill>
              </a:rPr>
              <a:t>a</a:t>
            </a:r>
            <a:r>
              <a:rPr lang="en-US" sz="3600" dirty="0">
                <a:solidFill>
                  <a:srgbClr val="00B050"/>
                </a:solidFill>
              </a:rPr>
              <a:t>(x + m)(x + n</a:t>
            </a:r>
            <a:r>
              <a:rPr lang="en-US" sz="3600" dirty="0" smtClean="0">
                <a:solidFill>
                  <a:srgbClr val="00B050"/>
                </a:solidFill>
              </a:rPr>
              <a:t>)</a:t>
            </a:r>
            <a:endParaRPr lang="en-ZW" sz="3600" dirty="0">
              <a:solidFill>
                <a:srgbClr val="00B05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19900" y="7620000"/>
            <a:ext cx="51815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92D050"/>
                </a:solidFill>
              </a:rPr>
              <a:t>5x</a:t>
            </a:r>
            <a:r>
              <a:rPr lang="en-US" sz="3600" b="1" baseline="30000" dirty="0">
                <a:solidFill>
                  <a:srgbClr val="92D050"/>
                </a:solidFill>
              </a:rPr>
              <a:t>2</a:t>
            </a:r>
            <a:r>
              <a:rPr lang="en-US" sz="3600" b="1" dirty="0">
                <a:solidFill>
                  <a:srgbClr val="92D050"/>
                </a:solidFill>
              </a:rPr>
              <a:t> – 5x – 10 = 5(x</a:t>
            </a:r>
            <a:r>
              <a:rPr lang="en-US" sz="3600" b="1" baseline="30000" dirty="0">
                <a:solidFill>
                  <a:srgbClr val="92D050"/>
                </a:solidFill>
              </a:rPr>
              <a:t>2</a:t>
            </a:r>
            <a:r>
              <a:rPr lang="en-US" sz="3600" b="1" dirty="0">
                <a:solidFill>
                  <a:srgbClr val="92D050"/>
                </a:solidFill>
              </a:rPr>
              <a:t> – x – 2</a:t>
            </a:r>
            <a:r>
              <a:rPr lang="en-US" sz="3600" b="1" dirty="0" smtClean="0">
                <a:solidFill>
                  <a:srgbClr val="92D050"/>
                </a:solidFill>
              </a:rPr>
              <a:t>)</a:t>
            </a:r>
          </a:p>
          <a:p>
            <a:r>
              <a:rPr lang="en-US" sz="3600" b="1" dirty="0" smtClean="0">
                <a:solidFill>
                  <a:srgbClr val="92D050"/>
                </a:solidFill>
              </a:rPr>
              <a:t>=5(x-2)(x+1)</a:t>
            </a:r>
            <a:endParaRPr lang="en-ZW" sz="3600" b="1" dirty="0">
              <a:solidFill>
                <a:srgbClr val="92D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-5654099" y="4606192"/>
                <a:ext cx="5269451" cy="9009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3600" b="1" dirty="0" smtClean="0">
                    <a:solidFill>
                      <a:srgbClr val="7030A0"/>
                    </a:solidFill>
                  </a:rPr>
                  <a:t>a</a:t>
                </a:r>
                <a:r>
                  <a:rPr lang="en-US" sz="3600" dirty="0">
                    <a:solidFill>
                      <a:srgbClr val="7030A0"/>
                    </a:solidFill>
                  </a:rPr>
                  <a:t>x</a:t>
                </a:r>
                <a:r>
                  <a:rPr lang="en-US" sz="3600" baseline="30000" dirty="0">
                    <a:solidFill>
                      <a:srgbClr val="7030A0"/>
                    </a:solidFill>
                  </a:rPr>
                  <a:t>2</a:t>
                </a:r>
                <a:r>
                  <a:rPr lang="en-US" sz="3600" dirty="0">
                    <a:solidFill>
                      <a:srgbClr val="7030A0"/>
                    </a:solidFill>
                  </a:rPr>
                  <a:t> + </a:t>
                </a:r>
                <a:r>
                  <a:rPr lang="en-US" sz="3600" b="1" dirty="0" err="1">
                    <a:solidFill>
                      <a:srgbClr val="7030A0"/>
                    </a:solidFill>
                  </a:rPr>
                  <a:t>b</a:t>
                </a:r>
                <a:r>
                  <a:rPr lang="en-US" sz="3600" dirty="0" err="1">
                    <a:solidFill>
                      <a:srgbClr val="7030A0"/>
                    </a:solidFill>
                  </a:rPr>
                  <a:t>x</a:t>
                </a:r>
                <a:r>
                  <a:rPr lang="en-US" sz="3600" dirty="0">
                    <a:solidFill>
                      <a:srgbClr val="7030A0"/>
                    </a:solidFill>
                  </a:rPr>
                  <a:t> + </a:t>
                </a:r>
                <a:r>
                  <a:rPr lang="en-US" sz="3600" b="1" dirty="0">
                    <a:solidFill>
                      <a:srgbClr val="7030A0"/>
                    </a:solidFill>
                  </a:rPr>
                  <a:t>c</a:t>
                </a:r>
                <a:r>
                  <a:rPr lang="en-US" sz="3600" dirty="0">
                    <a:solidFill>
                      <a:srgbClr val="7030A0"/>
                    </a:solidFill>
                  </a:rPr>
                  <a:t> = </a:t>
                </a:r>
                <a:r>
                  <a:rPr lang="en-US" sz="3600" b="1" dirty="0">
                    <a:solidFill>
                      <a:srgbClr val="7030A0"/>
                    </a:solidFill>
                  </a:rPr>
                  <a:t>a</a:t>
                </a:r>
                <a:r>
                  <a:rPr lang="en-US" sz="3600" dirty="0">
                    <a:solidFill>
                      <a:srgbClr val="7030A0"/>
                    </a:solidFill>
                  </a:rPr>
                  <a:t>(x</a:t>
                </a:r>
                <a:r>
                  <a:rPr lang="en-US" sz="3600" baseline="30000" dirty="0">
                    <a:solidFill>
                      <a:srgbClr val="7030A0"/>
                    </a:solidFill>
                  </a:rPr>
                  <a:t>2</a:t>
                </a:r>
                <a:r>
                  <a:rPr lang="en-US" sz="3600" dirty="0">
                    <a:solidFill>
                      <a:srgbClr val="7030A0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𝒃</m:t>
                        </m:r>
                      </m:num>
                      <m:den>
                        <m:r>
                          <a:rPr lang="en-US" sz="36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𝒂</m:t>
                        </m:r>
                      </m:den>
                    </m:f>
                    <m:r>
                      <a:rPr lang="en-US" sz="3600" b="1" i="1">
                        <a:solidFill>
                          <a:srgbClr val="7030A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3600" dirty="0">
                    <a:solidFill>
                      <a:srgbClr val="7030A0"/>
                    </a:solidFill>
                  </a:rPr>
                  <a:t>x +</a:t>
                </a:r>
                <a:r>
                  <a:rPr lang="en-US" sz="3600" b="1" dirty="0">
                    <a:solidFill>
                      <a:srgbClr val="7030A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𝒄</m:t>
                        </m:r>
                      </m:num>
                      <m:den>
                        <m:r>
                          <a:rPr lang="en-US" sz="36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sz="3600" dirty="0" smtClean="0">
                    <a:solidFill>
                      <a:srgbClr val="7030A0"/>
                    </a:solidFill>
                  </a:rPr>
                  <a:t>)</a:t>
                </a:r>
                <a:endParaRPr lang="en-ZW" sz="36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654099" y="4606192"/>
                <a:ext cx="5269451" cy="900952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3468" r="-1040" b="-12925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6954308" y="5545926"/>
            <a:ext cx="52229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B17ED8"/>
                </a:solidFill>
              </a:rPr>
              <a:t>6x</a:t>
            </a:r>
            <a:r>
              <a:rPr lang="en-US" sz="3600" b="1" baseline="30000" dirty="0">
                <a:solidFill>
                  <a:srgbClr val="B17ED8"/>
                </a:solidFill>
              </a:rPr>
              <a:t>2</a:t>
            </a:r>
            <a:r>
              <a:rPr lang="en-US" sz="3600" b="1" dirty="0">
                <a:solidFill>
                  <a:srgbClr val="B17ED8"/>
                </a:solidFill>
              </a:rPr>
              <a:t> + 6x – 18 = 6(x</a:t>
            </a:r>
            <a:r>
              <a:rPr lang="en-US" sz="3600" b="1" baseline="30000" dirty="0">
                <a:solidFill>
                  <a:srgbClr val="B17ED8"/>
                </a:solidFill>
              </a:rPr>
              <a:t>2</a:t>
            </a:r>
            <a:r>
              <a:rPr lang="en-US" sz="3600" b="1" dirty="0">
                <a:solidFill>
                  <a:srgbClr val="B17ED8"/>
                </a:solidFill>
              </a:rPr>
              <a:t> + x – </a:t>
            </a:r>
            <a:r>
              <a:rPr lang="en-US" sz="3600" b="1" dirty="0" smtClean="0">
                <a:solidFill>
                  <a:srgbClr val="B17ED8"/>
                </a:solidFill>
              </a:rPr>
              <a:t>3)</a:t>
            </a:r>
            <a:endParaRPr lang="en-ZW" sz="3600" b="1" dirty="0">
              <a:solidFill>
                <a:srgbClr val="B17ED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62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6296E-6 2.77778E-7 L 0.54746 0.008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84" y="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26 -0.00173 L -0.51018 -0.0017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2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0834 L 0.55996 0.0052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40" y="-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40741E-7 5E-6 L -0.59375 -0.0031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99" y="-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806 0.05538 L 0.81806 0.0553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491 0.04149 L -0.85047 0.0414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422 -0.07708 L 0.83634 -0.0762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606" y="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6 -0.01563 L -0.78333 -0.0156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8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/>
      <p:bldP spid="10" grpId="0"/>
      <p:bldP spid="11" grpId="0"/>
      <p:bldP spid="12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6858000" cy="1524000"/>
          </a:xfrm>
        </p:spPr>
        <p:txBody>
          <a:bodyPr>
            <a:normAutofit fontScale="90000"/>
          </a:bodyPr>
          <a:lstStyle/>
          <a:p>
            <a:pPr marR="0" algn="l" rtl="0"/>
            <a:r>
              <a:rPr lang="en-US" b="1" i="0" u="sng" strike="noStrike" baseline="0" dirty="0" smtClean="0">
                <a:latin typeface="Century Gothic"/>
              </a:rPr>
              <a:t>GOAL:</a:t>
            </a:r>
            <a:r>
              <a:rPr lang="en-US" b="0" i="0" u="none" strike="noStrike" baseline="0" dirty="0" smtClean="0">
                <a:latin typeface="Century Gothic"/>
              </a:rPr>
              <a:t>  Factor what is in common in </a:t>
            </a:r>
            <a:r>
              <a:rPr lang="en-US" b="1" i="0" u="sng" strike="noStrike" baseline="0" dirty="0" smtClean="0">
                <a:latin typeface="Century Gothic"/>
              </a:rPr>
              <a:t>all</a:t>
            </a:r>
            <a:r>
              <a:rPr lang="en-US" b="0" i="0" u="none" strike="noStrike" baseline="0" dirty="0" smtClean="0">
                <a:latin typeface="Century Gothic"/>
              </a:rPr>
              <a:t> the terms.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2825234"/>
            <a:ext cx="3276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600" dirty="0" smtClean="0">
                <a:latin typeface="Comic Sans MS"/>
              </a:rPr>
              <a:t>8y</a:t>
            </a:r>
            <a:r>
              <a:rPr lang="es-ES" sz="3600" baseline="30000" dirty="0" smtClean="0">
                <a:latin typeface="Comic Sans MS"/>
              </a:rPr>
              <a:t>2</a:t>
            </a:r>
            <a:r>
              <a:rPr lang="es-ES" sz="3600" dirty="0" smtClean="0">
                <a:latin typeface="Comic Sans MS"/>
              </a:rPr>
              <a:t> – 28y – 6	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33940" y="2825234"/>
            <a:ext cx="16417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dirty="0">
                <a:latin typeface="Comic Sans MS"/>
              </a:rPr>
              <a:t>g</a:t>
            </a:r>
            <a:r>
              <a:rPr lang="es-ES" sz="3600" baseline="30000" dirty="0">
                <a:latin typeface="Comic Sans MS"/>
              </a:rPr>
              <a:t>2</a:t>
            </a:r>
            <a:r>
              <a:rPr lang="es-ES" sz="3600" dirty="0">
                <a:latin typeface="Comic Sans MS"/>
              </a:rPr>
              <a:t> + 7g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219259" y="1676399"/>
            <a:ext cx="21146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Century Gothic"/>
              </a:rPr>
              <a:t>Try these</a:t>
            </a:r>
            <a:endParaRPr lang="en-ZW" sz="3600" dirty="0"/>
          </a:p>
        </p:txBody>
      </p:sp>
    </p:spTree>
    <p:extLst>
      <p:ext uri="{BB962C8B-B14F-4D97-AF65-F5344CB8AC3E}">
        <p14:creationId xmlns:p14="http://schemas.microsoft.com/office/powerpoint/2010/main" val="33923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SPECIAL FACTORING PATTERNS	</a:t>
            </a:r>
            <a:endParaRPr lang="en-US" b="0" i="0" u="none" strike="noStrike" baseline="0" dirty="0" smtClean="0">
              <a:latin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057400"/>
            <a:ext cx="1292662" cy="1974503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en-US" sz="3600" u="sng" dirty="0"/>
              <a:t>PATTERN</a:t>
            </a:r>
          </a:p>
          <a:p>
            <a:r>
              <a:rPr lang="en-US" sz="3600" u="sng" dirty="0"/>
              <a:t>NAME</a:t>
            </a:r>
            <a:r>
              <a:rPr lang="en-US" sz="3600" dirty="0"/>
              <a:t> </a:t>
            </a:r>
            <a:endParaRPr lang="en-ZW" sz="3600" dirty="0"/>
          </a:p>
        </p:txBody>
      </p:sp>
      <p:sp>
        <p:nvSpPr>
          <p:cNvPr id="8" name="Rectangle 7"/>
          <p:cNvSpPr/>
          <p:nvPr/>
        </p:nvSpPr>
        <p:spPr>
          <a:xfrm>
            <a:off x="125492" y="4330553"/>
            <a:ext cx="738664" cy="1862305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sz="3600" u="sng" dirty="0"/>
              <a:t>PATTERN</a:t>
            </a:r>
            <a:r>
              <a:rPr lang="en-US" sz="3600" dirty="0"/>
              <a:t> </a:t>
            </a:r>
            <a:endParaRPr lang="en-ZW" sz="3600" dirty="0"/>
          </a:p>
        </p:txBody>
      </p:sp>
      <p:sp>
        <p:nvSpPr>
          <p:cNvPr id="9" name="Rectangle 8"/>
          <p:cNvSpPr/>
          <p:nvPr/>
        </p:nvSpPr>
        <p:spPr>
          <a:xfrm>
            <a:off x="95012" y="7004126"/>
            <a:ext cx="738664" cy="1878078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sz="3600" u="sng" dirty="0"/>
              <a:t>EXAMPLE</a:t>
            </a:r>
            <a:endParaRPr lang="en-ZW" sz="3600" dirty="0"/>
          </a:p>
        </p:txBody>
      </p:sp>
      <p:sp>
        <p:nvSpPr>
          <p:cNvPr id="10" name="Rectangle 9"/>
          <p:cNvSpPr/>
          <p:nvPr/>
        </p:nvSpPr>
        <p:spPr>
          <a:xfrm>
            <a:off x="1232044" y="2088909"/>
            <a:ext cx="28171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 </a:t>
            </a:r>
            <a:r>
              <a:rPr lang="en-US" sz="3600" dirty="0">
                <a:solidFill>
                  <a:srgbClr val="C00000"/>
                </a:solidFill>
              </a:rPr>
              <a:t>Difference of </a:t>
            </a:r>
            <a:endParaRPr lang="en-US" sz="3600" dirty="0" smtClean="0">
              <a:solidFill>
                <a:srgbClr val="C00000"/>
              </a:solidFill>
            </a:endParaRPr>
          </a:p>
          <a:p>
            <a:r>
              <a:rPr lang="en-US" sz="3600" dirty="0" smtClean="0">
                <a:solidFill>
                  <a:srgbClr val="C00000"/>
                </a:solidFill>
              </a:rPr>
              <a:t>Two </a:t>
            </a:r>
            <a:r>
              <a:rPr lang="en-US" sz="3600" dirty="0">
                <a:solidFill>
                  <a:srgbClr val="C00000"/>
                </a:solidFill>
              </a:rPr>
              <a:t>Squares</a:t>
            </a:r>
            <a:endParaRPr lang="en-ZW" sz="3600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64156" y="4434107"/>
            <a:ext cx="2857500" cy="1200329"/>
          </a:xfrm>
          <a:prstGeom prst="rect">
            <a:avLst/>
          </a:prstGeom>
          <a:ln w="127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x</a:t>
            </a:r>
            <a:r>
              <a:rPr lang="en-US" sz="3600" baseline="30000" dirty="0">
                <a:solidFill>
                  <a:srgbClr val="C00000"/>
                </a:solidFill>
              </a:rPr>
              <a:t>2</a:t>
            </a:r>
            <a:r>
              <a:rPr lang="en-US" sz="3600" dirty="0">
                <a:solidFill>
                  <a:srgbClr val="C00000"/>
                </a:solidFill>
              </a:rPr>
              <a:t> – y</a:t>
            </a:r>
            <a:r>
              <a:rPr lang="en-US" sz="3600" baseline="30000" dirty="0">
                <a:solidFill>
                  <a:srgbClr val="C00000"/>
                </a:solidFill>
              </a:rPr>
              <a:t>2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</a:p>
          <a:p>
            <a:r>
              <a:rPr lang="en-US" sz="3600" dirty="0">
                <a:solidFill>
                  <a:srgbClr val="C00000"/>
                </a:solidFill>
              </a:rPr>
              <a:t>= (x + y)(x – y</a:t>
            </a:r>
            <a:r>
              <a:rPr lang="en-US" sz="3600" dirty="0" smtClean="0">
                <a:solidFill>
                  <a:srgbClr val="C00000"/>
                </a:solidFill>
              </a:rPr>
              <a:t>)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64156" y="7472959"/>
            <a:ext cx="2849825" cy="1200329"/>
          </a:xfrm>
          <a:prstGeom prst="rect">
            <a:avLst/>
          </a:prstGeom>
          <a:ln w="127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/>
              <a:t>x</a:t>
            </a:r>
            <a:r>
              <a:rPr lang="en-US" sz="3600" baseline="30000" dirty="0"/>
              <a:t>2</a:t>
            </a:r>
            <a:r>
              <a:rPr lang="en-US" sz="3600" dirty="0"/>
              <a:t> – 9 </a:t>
            </a:r>
          </a:p>
          <a:p>
            <a:r>
              <a:rPr lang="en-US" sz="3600" dirty="0"/>
              <a:t>= (x + 3)(x– 3)</a:t>
            </a:r>
            <a:endParaRPr lang="en-ZW" sz="3600" dirty="0"/>
          </a:p>
        </p:txBody>
      </p:sp>
      <p:sp>
        <p:nvSpPr>
          <p:cNvPr id="13" name="Rectangle 12"/>
          <p:cNvSpPr/>
          <p:nvPr/>
        </p:nvSpPr>
        <p:spPr>
          <a:xfrm>
            <a:off x="4032210" y="6742836"/>
            <a:ext cx="2722192" cy="1200329"/>
          </a:xfrm>
          <a:prstGeom prst="rect">
            <a:avLst/>
          </a:prstGeom>
          <a:ln w="127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/>
              <a:t>x</a:t>
            </a:r>
            <a:r>
              <a:rPr lang="en-US" sz="3600" baseline="30000" dirty="0"/>
              <a:t>2</a:t>
            </a:r>
            <a:r>
              <a:rPr lang="en-US" sz="3600" dirty="0"/>
              <a:t> + 12x + 36 </a:t>
            </a:r>
          </a:p>
          <a:p>
            <a:r>
              <a:rPr lang="en-US" sz="3600" dirty="0"/>
              <a:t>= (x + 6)</a:t>
            </a:r>
            <a:r>
              <a:rPr lang="en-US" sz="3600" baseline="30000" dirty="0"/>
              <a:t>2</a:t>
            </a:r>
            <a:endParaRPr lang="en-ZW" sz="3600" dirty="0">
              <a:latin typeface="Times New Roman"/>
              <a:ea typeface="Times New Roman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032210" y="3907016"/>
            <a:ext cx="2627202" cy="1200329"/>
          </a:xfrm>
          <a:prstGeom prst="rect">
            <a:avLst/>
          </a:prstGeom>
          <a:ln w="127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600" dirty="0"/>
              <a:t>a</a:t>
            </a:r>
            <a:r>
              <a:rPr lang="en-US" sz="3600" baseline="30000" dirty="0"/>
              <a:t>2</a:t>
            </a:r>
            <a:r>
              <a:rPr lang="en-US" sz="3600" dirty="0"/>
              <a:t> + 2ab + b</a:t>
            </a:r>
            <a:r>
              <a:rPr lang="en-US" sz="3600" baseline="30000" dirty="0"/>
              <a:t>2</a:t>
            </a:r>
            <a:r>
              <a:rPr lang="en-US" sz="3600" dirty="0"/>
              <a:t> </a:t>
            </a:r>
          </a:p>
          <a:p>
            <a:pPr>
              <a:defRPr/>
            </a:pPr>
            <a:r>
              <a:rPr lang="en-US" sz="3600" dirty="0"/>
              <a:t>= (a + b)</a:t>
            </a:r>
            <a:r>
              <a:rPr lang="en-US" sz="3600" baseline="30000" dirty="0"/>
              <a:t>2</a:t>
            </a:r>
            <a:endParaRPr lang="en-ZW" sz="3600" dirty="0"/>
          </a:p>
        </p:txBody>
      </p:sp>
      <p:sp>
        <p:nvSpPr>
          <p:cNvPr id="15" name="Rectangle 14"/>
          <p:cNvSpPr/>
          <p:nvPr/>
        </p:nvSpPr>
        <p:spPr>
          <a:xfrm>
            <a:off x="3852413" y="2088909"/>
            <a:ext cx="302082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B0F0"/>
                </a:solidFill>
              </a:rPr>
              <a:t>Perfect Square </a:t>
            </a:r>
            <a:endParaRPr lang="en-US" sz="3600" dirty="0" smtClean="0">
              <a:solidFill>
                <a:srgbClr val="00B0F0"/>
              </a:solidFill>
            </a:endParaRPr>
          </a:p>
          <a:p>
            <a:r>
              <a:rPr lang="en-US" sz="3600" dirty="0" smtClean="0">
                <a:solidFill>
                  <a:srgbClr val="00B0F0"/>
                </a:solidFill>
              </a:rPr>
              <a:t>Trinomial</a:t>
            </a:r>
            <a:endParaRPr lang="en-ZW" sz="3600" dirty="0">
              <a:solidFill>
                <a:srgbClr val="00B0F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6525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49" y="1869080"/>
            <a:ext cx="1714500" cy="1157816"/>
          </a:xfrm>
        </p:spPr>
        <p:txBody>
          <a:bodyPr>
            <a:normAutofit/>
          </a:bodyPr>
          <a:lstStyle/>
          <a:p>
            <a:pPr marR="0" algn="l" rtl="0"/>
            <a:r>
              <a:rPr lang="en-US" sz="3600" b="0" i="0" u="none" strike="noStrike" baseline="0" dirty="0" smtClean="0">
                <a:latin typeface="Comic Sans MS"/>
              </a:rPr>
              <a:t>x</a:t>
            </a:r>
            <a:r>
              <a:rPr lang="en-US" sz="3600" b="0" i="0" u="none" strike="noStrike" baseline="30000" dirty="0" smtClean="0">
                <a:latin typeface="Comic Sans MS"/>
              </a:rPr>
              <a:t>2</a:t>
            </a:r>
            <a:r>
              <a:rPr lang="en-US" sz="3600" b="0" i="0" u="none" strike="noStrike" baseline="0" dirty="0" smtClean="0">
                <a:latin typeface="Comic Sans MS"/>
              </a:rPr>
              <a:t> - 16</a:t>
            </a:r>
          </a:p>
        </p:txBody>
      </p:sp>
      <p:sp>
        <p:nvSpPr>
          <p:cNvPr id="4" name="Rectangle 3"/>
          <p:cNvSpPr/>
          <p:nvPr/>
        </p:nvSpPr>
        <p:spPr>
          <a:xfrm>
            <a:off x="-2514600" y="4343399"/>
            <a:ext cx="15231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Century Gothic"/>
              </a:rPr>
              <a:t>x</a:t>
            </a:r>
            <a:r>
              <a:rPr lang="en-US" sz="3600" baseline="30000" dirty="0" smtClean="0">
                <a:latin typeface="Century Gothic"/>
              </a:rPr>
              <a:t>2</a:t>
            </a:r>
            <a:r>
              <a:rPr lang="en-US" sz="3600" dirty="0" smtClean="0">
                <a:latin typeface="Century Gothic"/>
              </a:rPr>
              <a:t> =x</a:t>
            </a:r>
            <a:r>
              <a:rPr lang="en-US" sz="3600" baseline="30000" dirty="0" smtClean="0">
                <a:latin typeface="Century Gothic"/>
              </a:rPr>
              <a:t>2</a:t>
            </a:r>
            <a:endParaRPr lang="en-US" sz="3600" dirty="0" smtClean="0">
              <a:latin typeface="Century Gothic"/>
            </a:endParaRPr>
          </a:p>
          <a:p>
            <a:r>
              <a:rPr lang="en-US" sz="3600" dirty="0" smtClean="0">
                <a:latin typeface="Century Gothic"/>
              </a:rPr>
              <a:t>y</a:t>
            </a:r>
            <a:r>
              <a:rPr lang="en-US" sz="3600" baseline="30000" dirty="0" smtClean="0">
                <a:latin typeface="Century Gothic"/>
              </a:rPr>
              <a:t>2</a:t>
            </a:r>
            <a:r>
              <a:rPr lang="en-US" sz="3600" dirty="0" smtClean="0">
                <a:latin typeface="Century Gothic"/>
              </a:rPr>
              <a:t> =16</a:t>
            </a:r>
            <a:endParaRPr lang="en-ZW" sz="3600" dirty="0"/>
          </a:p>
        </p:txBody>
      </p:sp>
      <p:sp>
        <p:nvSpPr>
          <p:cNvPr id="5" name="Rectangle 4"/>
          <p:cNvSpPr/>
          <p:nvPr/>
        </p:nvSpPr>
        <p:spPr>
          <a:xfrm>
            <a:off x="0" y="381000"/>
            <a:ext cx="6858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Comic Sans MS"/>
              </a:rPr>
              <a:t>FACTORS WITH SPECIAL PATTERNS</a:t>
            </a:r>
            <a:endParaRPr lang="en-ZW" sz="4000" dirty="0"/>
          </a:p>
        </p:txBody>
      </p:sp>
      <p:sp>
        <p:nvSpPr>
          <p:cNvPr id="6" name="Rectangle 5"/>
          <p:cNvSpPr/>
          <p:nvPr/>
        </p:nvSpPr>
        <p:spPr>
          <a:xfrm>
            <a:off x="514350" y="2838271"/>
            <a:ext cx="2819400" cy="1200329"/>
          </a:xfrm>
          <a:prstGeom prst="rect">
            <a:avLst/>
          </a:prstGeom>
          <a:ln w="127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x</a:t>
            </a:r>
            <a:r>
              <a:rPr lang="en-US" sz="3600" baseline="30000" dirty="0">
                <a:solidFill>
                  <a:srgbClr val="C00000"/>
                </a:solidFill>
              </a:rPr>
              <a:t>2</a:t>
            </a:r>
            <a:r>
              <a:rPr lang="en-US" sz="3600" dirty="0">
                <a:solidFill>
                  <a:srgbClr val="C00000"/>
                </a:solidFill>
              </a:rPr>
              <a:t> – y</a:t>
            </a:r>
            <a:r>
              <a:rPr lang="en-US" sz="3600" baseline="30000" dirty="0">
                <a:solidFill>
                  <a:srgbClr val="C00000"/>
                </a:solidFill>
              </a:rPr>
              <a:t>2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</a:p>
          <a:p>
            <a:r>
              <a:rPr lang="en-US" sz="3600" dirty="0">
                <a:solidFill>
                  <a:srgbClr val="C00000"/>
                </a:solidFill>
              </a:rPr>
              <a:t>= (x + y)(x – y</a:t>
            </a:r>
            <a:r>
              <a:rPr lang="en-US" sz="3600" dirty="0" smtClean="0">
                <a:solidFill>
                  <a:srgbClr val="C00000"/>
                </a:solidFill>
              </a:rPr>
              <a:t>)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22893" y="6248490"/>
            <a:ext cx="33570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entury Gothic"/>
              </a:rPr>
              <a:t>(x + </a:t>
            </a:r>
            <a:r>
              <a:rPr lang="en-US" sz="3600" dirty="0" smtClean="0">
                <a:latin typeface="Century Gothic"/>
              </a:rPr>
              <a:t>10)(</a:t>
            </a:r>
            <a:r>
              <a:rPr lang="en-US" sz="3600" dirty="0">
                <a:latin typeface="Century Gothic"/>
              </a:rPr>
              <a:t>x – </a:t>
            </a:r>
            <a:r>
              <a:rPr lang="en-US" sz="3600" dirty="0" smtClean="0">
                <a:latin typeface="Century Gothic"/>
              </a:rPr>
              <a:t>10)</a:t>
            </a:r>
            <a:endParaRPr lang="en-ZW" sz="3600" dirty="0"/>
          </a:p>
        </p:txBody>
      </p:sp>
      <p:sp>
        <p:nvSpPr>
          <p:cNvPr id="8" name="Rectangle 7"/>
          <p:cNvSpPr/>
          <p:nvPr/>
        </p:nvSpPr>
        <p:spPr>
          <a:xfrm>
            <a:off x="171449" y="5572304"/>
            <a:ext cx="11785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Century Gothic"/>
              </a:rPr>
              <a:t>So…</a:t>
            </a:r>
            <a:endParaRPr lang="en-US" sz="3600" dirty="0">
              <a:latin typeface="Century Gothic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0975" y="6219141"/>
            <a:ext cx="13335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Century Gothic"/>
              </a:rPr>
              <a:t>x </a:t>
            </a:r>
            <a:r>
              <a:rPr lang="en-US" sz="3600" dirty="0">
                <a:latin typeface="Century Gothic"/>
              </a:rPr>
              <a:t>=</a:t>
            </a:r>
            <a:r>
              <a:rPr lang="en-US" sz="3600" dirty="0" smtClean="0">
                <a:latin typeface="Century Gothic"/>
              </a:rPr>
              <a:t>x</a:t>
            </a:r>
            <a:endParaRPr lang="en-US" sz="3600" dirty="0">
              <a:latin typeface="Century Gothic"/>
            </a:endParaRPr>
          </a:p>
          <a:p>
            <a:r>
              <a:rPr lang="en-US" sz="3600" dirty="0" smtClean="0">
                <a:latin typeface="Century Gothic"/>
              </a:rPr>
              <a:t>y =</a:t>
            </a:r>
            <a:r>
              <a:rPr lang="en-US" sz="3600" dirty="0">
                <a:latin typeface="Century Gothic"/>
              </a:rPr>
              <a:t>4</a:t>
            </a:r>
            <a:endParaRPr lang="en-ZW" sz="3600" dirty="0"/>
          </a:p>
        </p:txBody>
      </p:sp>
      <p:sp>
        <p:nvSpPr>
          <p:cNvPr id="10" name="Rectangle 9"/>
          <p:cNvSpPr/>
          <p:nvPr/>
        </p:nvSpPr>
        <p:spPr>
          <a:xfrm>
            <a:off x="4648200" y="1744502"/>
            <a:ext cx="14893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W" sz="3600" dirty="0" smtClean="0"/>
              <a:t>You try</a:t>
            </a:r>
            <a:endParaRPr lang="en-ZW" sz="36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423018" y="2390896"/>
            <a:ext cx="2130182" cy="11578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latin typeface="Comic Sans MS"/>
              </a:rPr>
              <a:t>x</a:t>
            </a:r>
            <a:r>
              <a:rPr lang="en-US" sz="3600" baseline="30000" dirty="0" smtClean="0">
                <a:latin typeface="Comic Sans MS"/>
              </a:rPr>
              <a:t>2</a:t>
            </a:r>
            <a:r>
              <a:rPr lang="en-US" sz="3600" dirty="0" smtClean="0">
                <a:latin typeface="Comic Sans MS"/>
              </a:rPr>
              <a:t> - 100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872518" y="4619713"/>
            <a:ext cx="19188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Century Gothic"/>
              </a:rPr>
              <a:t>x </a:t>
            </a:r>
            <a:r>
              <a:rPr lang="en-US" sz="3600" dirty="0">
                <a:latin typeface="Century Gothic"/>
              </a:rPr>
              <a:t>=</a:t>
            </a:r>
            <a:r>
              <a:rPr lang="en-US" sz="3600" dirty="0" smtClean="0">
                <a:latin typeface="Century Gothic"/>
              </a:rPr>
              <a:t>x</a:t>
            </a:r>
            <a:endParaRPr lang="en-US" sz="3600" dirty="0">
              <a:latin typeface="Century Gothic"/>
            </a:endParaRPr>
          </a:p>
          <a:p>
            <a:r>
              <a:rPr lang="en-US" sz="3600" dirty="0" smtClean="0">
                <a:latin typeface="Century Gothic"/>
              </a:rPr>
              <a:t>y =10</a:t>
            </a:r>
            <a:endParaRPr lang="en-ZW" sz="3600" dirty="0"/>
          </a:p>
        </p:txBody>
      </p:sp>
      <p:sp>
        <p:nvSpPr>
          <p:cNvPr id="15" name="Rectangle 14"/>
          <p:cNvSpPr/>
          <p:nvPr/>
        </p:nvSpPr>
        <p:spPr>
          <a:xfrm>
            <a:off x="4604818" y="3419384"/>
            <a:ext cx="19483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Century Gothic"/>
              </a:rPr>
              <a:t>x</a:t>
            </a:r>
            <a:r>
              <a:rPr lang="en-US" sz="3600" baseline="30000" dirty="0" smtClean="0">
                <a:latin typeface="Century Gothic"/>
              </a:rPr>
              <a:t>2</a:t>
            </a:r>
            <a:r>
              <a:rPr lang="en-US" sz="3600" dirty="0" smtClean="0">
                <a:latin typeface="Century Gothic"/>
              </a:rPr>
              <a:t> =x</a:t>
            </a:r>
            <a:r>
              <a:rPr lang="en-US" sz="3600" baseline="30000" dirty="0" smtClean="0">
                <a:latin typeface="Century Gothic"/>
              </a:rPr>
              <a:t>2</a:t>
            </a:r>
            <a:endParaRPr lang="en-US" sz="3600" dirty="0" smtClean="0">
              <a:latin typeface="Century Gothic"/>
            </a:endParaRPr>
          </a:p>
          <a:p>
            <a:r>
              <a:rPr lang="en-US" sz="3600" dirty="0" smtClean="0">
                <a:latin typeface="Century Gothic"/>
              </a:rPr>
              <a:t>y</a:t>
            </a:r>
            <a:r>
              <a:rPr lang="en-US" sz="3600" baseline="30000" dirty="0" smtClean="0">
                <a:latin typeface="Century Gothic"/>
              </a:rPr>
              <a:t>2</a:t>
            </a:r>
            <a:r>
              <a:rPr lang="en-US" sz="3600" dirty="0" smtClean="0">
                <a:latin typeface="Century Gothic"/>
              </a:rPr>
              <a:t> =100</a:t>
            </a:r>
            <a:endParaRPr lang="en-ZW" sz="3600" dirty="0"/>
          </a:p>
        </p:txBody>
      </p:sp>
      <p:sp>
        <p:nvSpPr>
          <p:cNvPr id="16" name="Rectangle 15"/>
          <p:cNvSpPr/>
          <p:nvPr/>
        </p:nvSpPr>
        <p:spPr>
          <a:xfrm>
            <a:off x="255888" y="7722721"/>
            <a:ext cx="28440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entury Gothic"/>
              </a:rPr>
              <a:t>(x + 4)(x – 4)</a:t>
            </a:r>
            <a:endParaRPr lang="en-ZW" sz="3600" dirty="0"/>
          </a:p>
        </p:txBody>
      </p:sp>
    </p:spTree>
    <p:extLst>
      <p:ext uri="{BB962C8B-B14F-4D97-AF65-F5344CB8AC3E}">
        <p14:creationId xmlns:p14="http://schemas.microsoft.com/office/powerpoint/2010/main" val="1846838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33333E-6 L 0.4125 3.33333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1"/>
      <p:bldP spid="4" grpId="2"/>
      <p:bldP spid="6" grpId="0" animBg="1"/>
      <p:bldP spid="6" grpId="1" animBg="1"/>
      <p:bldP spid="7" grpId="0"/>
      <p:bldP spid="8" grpId="0"/>
      <p:bldP spid="8" grpId="1"/>
      <p:bldP spid="9" grpId="0"/>
      <p:bldP spid="9" grpId="1"/>
      <p:bldP spid="10" grpId="0"/>
      <p:bldP spid="12" grpId="0"/>
      <p:bldP spid="13" grpId="0"/>
      <p:bldP spid="15" grpId="0"/>
      <p:bldP spid="16" grpId="0"/>
      <p:bldP spid="16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783</Words>
  <Application>Microsoft Office PowerPoint</Application>
  <PresentationFormat>On-screen Show (4:3)</PresentationFormat>
  <Paragraphs>144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Chapter 5   Section 2: Quadratic Functions By Factoring</vt:lpstr>
      <vt:lpstr>VOCABULARY</vt:lpstr>
      <vt:lpstr>To factor x2 + bx + c, find the integers m and n such that: </vt:lpstr>
      <vt:lpstr>FACTORING INTO BINOMIALS</vt:lpstr>
      <vt:lpstr>FACTORING INTO BINOMIALS</vt:lpstr>
      <vt:lpstr>FACTORING MONOMIALS FIRST</vt:lpstr>
      <vt:lpstr>GOAL:  Factor what is in common in all the terms.</vt:lpstr>
      <vt:lpstr>SPECIAL FACTORING PATTERNS </vt:lpstr>
      <vt:lpstr>x2 - 16</vt:lpstr>
      <vt:lpstr>Borrow-Payback</vt:lpstr>
      <vt:lpstr>9x2 + 24x + 16</vt:lpstr>
      <vt:lpstr>49x2 - 14x + 1</vt:lpstr>
      <vt:lpstr>Words:  If the product of two expressions is zero, then one or both of the expressions equals zero.</vt:lpstr>
      <vt:lpstr>Example:   (x + 5)(x + 2) = 0 </vt:lpstr>
      <vt:lpstr>Steps to solving a quadratic.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Valued Acer Customer</dc:creator>
  <cp:lastModifiedBy>Raja, Sheila</cp:lastModifiedBy>
  <cp:revision>52</cp:revision>
  <dcterms:created xsi:type="dcterms:W3CDTF">2010-11-26T22:20:40Z</dcterms:created>
  <dcterms:modified xsi:type="dcterms:W3CDTF">2011-12-01T16:04:53Z</dcterms:modified>
</cp:coreProperties>
</file>